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361" r:id="rId2"/>
    <p:sldId id="362" r:id="rId3"/>
    <p:sldId id="363" r:id="rId4"/>
    <p:sldId id="364" r:id="rId5"/>
    <p:sldId id="378" r:id="rId6"/>
    <p:sldId id="409" r:id="rId7"/>
    <p:sldId id="365" r:id="rId8"/>
    <p:sldId id="406" r:id="rId9"/>
    <p:sldId id="367" r:id="rId10"/>
    <p:sldId id="370" r:id="rId11"/>
    <p:sldId id="371" r:id="rId12"/>
    <p:sldId id="372" r:id="rId13"/>
    <p:sldId id="374" r:id="rId14"/>
    <p:sldId id="416" r:id="rId15"/>
    <p:sldId id="373" r:id="rId16"/>
    <p:sldId id="392" r:id="rId17"/>
    <p:sldId id="407" r:id="rId18"/>
    <p:sldId id="408" r:id="rId19"/>
    <p:sldId id="419" r:id="rId20"/>
    <p:sldId id="376" r:id="rId21"/>
    <p:sldId id="418" r:id="rId22"/>
    <p:sldId id="377" r:id="rId23"/>
    <p:sldId id="420" r:id="rId24"/>
    <p:sldId id="421" r:id="rId25"/>
    <p:sldId id="422" r:id="rId26"/>
    <p:sldId id="423" r:id="rId27"/>
    <p:sldId id="424" r:id="rId28"/>
    <p:sldId id="425" r:id="rId29"/>
    <p:sldId id="426" r:id="rId30"/>
    <p:sldId id="427" r:id="rId31"/>
    <p:sldId id="428" r:id="rId32"/>
    <p:sldId id="429" r:id="rId33"/>
    <p:sldId id="430" r:id="rId34"/>
    <p:sldId id="433" r:id="rId35"/>
    <p:sldId id="434" r:id="rId36"/>
    <p:sldId id="435" r:id="rId37"/>
    <p:sldId id="436" r:id="rId38"/>
    <p:sldId id="452" r:id="rId39"/>
    <p:sldId id="437" r:id="rId40"/>
    <p:sldId id="439" r:id="rId41"/>
    <p:sldId id="441" r:id="rId42"/>
    <p:sldId id="442" r:id="rId43"/>
    <p:sldId id="443" r:id="rId44"/>
    <p:sldId id="444" r:id="rId45"/>
    <p:sldId id="445" r:id="rId46"/>
    <p:sldId id="446" r:id="rId47"/>
    <p:sldId id="447" r:id="rId48"/>
    <p:sldId id="449" r:id="rId49"/>
    <p:sldId id="450" r:id="rId50"/>
    <p:sldId id="451" r:id="rId51"/>
    <p:sldId id="389" r:id="rId52"/>
    <p:sldId id="391" r:id="rId53"/>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E9E3DC"/>
    <a:srgbClr val="E6E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llanmörkt format 4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65009" autoAdjust="0"/>
  </p:normalViewPr>
  <p:slideViewPr>
    <p:cSldViewPr>
      <p:cViewPr>
        <p:scale>
          <a:sx n="50" d="100"/>
          <a:sy n="50" d="100"/>
        </p:scale>
        <p:origin x="-107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16E7E92-018F-4834-8F89-90E6FC1568A7}" type="datetimeFigureOut">
              <a:rPr lang="sv-SE" smtClean="0"/>
              <a:t>2014-09-27</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09A8247-0772-432C-8015-B07019609813}" type="slidenum">
              <a:rPr lang="sv-SE" smtClean="0"/>
              <a:t>‹#›</a:t>
            </a:fld>
            <a:endParaRPr lang="sv-SE"/>
          </a:p>
        </p:txBody>
      </p:sp>
    </p:spTree>
    <p:extLst>
      <p:ext uri="{BB962C8B-B14F-4D97-AF65-F5344CB8AC3E}">
        <p14:creationId xmlns:p14="http://schemas.microsoft.com/office/powerpoint/2010/main" val="137276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CEA8B59-9A75-44F8-9E2B-9C5A038ACA30}" type="datetimeFigureOut">
              <a:rPr lang="sv-SE" smtClean="0"/>
              <a:t>2014-09-27</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4945F1B-36FC-48F9-B8B1-3ABCFDD53D00}" type="slidenum">
              <a:rPr lang="sv-SE" smtClean="0"/>
              <a:t>‹#›</a:t>
            </a:fld>
            <a:endParaRPr lang="sv-SE"/>
          </a:p>
        </p:txBody>
      </p:sp>
    </p:spTree>
    <p:extLst>
      <p:ext uri="{BB962C8B-B14F-4D97-AF65-F5344CB8AC3E}">
        <p14:creationId xmlns:p14="http://schemas.microsoft.com/office/powerpoint/2010/main" val="328369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i="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1</a:t>
            </a:fld>
            <a:endParaRPr lang="sv-SE"/>
          </a:p>
        </p:txBody>
      </p:sp>
    </p:spTree>
    <p:extLst>
      <p:ext uri="{BB962C8B-B14F-4D97-AF65-F5344CB8AC3E}">
        <p14:creationId xmlns:p14="http://schemas.microsoft.com/office/powerpoint/2010/main" val="1263201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10</a:t>
            </a:fld>
            <a:endParaRPr lang="sv-SE"/>
          </a:p>
        </p:txBody>
      </p:sp>
    </p:spTree>
    <p:extLst>
      <p:ext uri="{BB962C8B-B14F-4D97-AF65-F5344CB8AC3E}">
        <p14:creationId xmlns:p14="http://schemas.microsoft.com/office/powerpoint/2010/main" val="74548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11</a:t>
            </a:fld>
            <a:endParaRPr lang="sv-SE"/>
          </a:p>
        </p:txBody>
      </p:sp>
    </p:spTree>
    <p:extLst>
      <p:ext uri="{BB962C8B-B14F-4D97-AF65-F5344CB8AC3E}">
        <p14:creationId xmlns:p14="http://schemas.microsoft.com/office/powerpoint/2010/main" val="213929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12</a:t>
            </a:fld>
            <a:endParaRPr lang="sv-SE"/>
          </a:p>
        </p:txBody>
      </p:sp>
    </p:spTree>
    <p:extLst>
      <p:ext uri="{BB962C8B-B14F-4D97-AF65-F5344CB8AC3E}">
        <p14:creationId xmlns:p14="http://schemas.microsoft.com/office/powerpoint/2010/main" val="560441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13</a:t>
            </a:fld>
            <a:endParaRPr lang="sv-SE"/>
          </a:p>
        </p:txBody>
      </p:sp>
    </p:spTree>
    <p:extLst>
      <p:ext uri="{BB962C8B-B14F-4D97-AF65-F5344CB8AC3E}">
        <p14:creationId xmlns:p14="http://schemas.microsoft.com/office/powerpoint/2010/main" val="619363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14</a:t>
            </a:fld>
            <a:endParaRPr lang="sv-SE"/>
          </a:p>
        </p:txBody>
      </p:sp>
    </p:spTree>
    <p:extLst>
      <p:ext uri="{BB962C8B-B14F-4D97-AF65-F5344CB8AC3E}">
        <p14:creationId xmlns:p14="http://schemas.microsoft.com/office/powerpoint/2010/main" val="837330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15</a:t>
            </a:fld>
            <a:endParaRPr lang="sv-SE"/>
          </a:p>
        </p:txBody>
      </p:sp>
    </p:spTree>
    <p:extLst>
      <p:ext uri="{BB962C8B-B14F-4D97-AF65-F5344CB8AC3E}">
        <p14:creationId xmlns:p14="http://schemas.microsoft.com/office/powerpoint/2010/main" val="129117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16</a:t>
            </a:fld>
            <a:endParaRPr lang="sv-SE"/>
          </a:p>
        </p:txBody>
      </p:sp>
    </p:spTree>
    <p:extLst>
      <p:ext uri="{BB962C8B-B14F-4D97-AF65-F5344CB8AC3E}">
        <p14:creationId xmlns:p14="http://schemas.microsoft.com/office/powerpoint/2010/main" val="94162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17</a:t>
            </a:fld>
            <a:endParaRPr lang="sv-SE"/>
          </a:p>
        </p:txBody>
      </p:sp>
    </p:spTree>
    <p:extLst>
      <p:ext uri="{BB962C8B-B14F-4D97-AF65-F5344CB8AC3E}">
        <p14:creationId xmlns:p14="http://schemas.microsoft.com/office/powerpoint/2010/main" val="3658034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i="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18</a:t>
            </a:fld>
            <a:endParaRPr lang="sv-SE"/>
          </a:p>
        </p:txBody>
      </p:sp>
    </p:spTree>
    <p:extLst>
      <p:ext uri="{BB962C8B-B14F-4D97-AF65-F5344CB8AC3E}">
        <p14:creationId xmlns:p14="http://schemas.microsoft.com/office/powerpoint/2010/main" val="3283487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19</a:t>
            </a:fld>
            <a:endParaRPr lang="sv-SE"/>
          </a:p>
        </p:txBody>
      </p:sp>
    </p:spTree>
    <p:extLst>
      <p:ext uri="{BB962C8B-B14F-4D97-AF65-F5344CB8AC3E}">
        <p14:creationId xmlns:p14="http://schemas.microsoft.com/office/powerpoint/2010/main" val="60485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i="0" dirty="0">
              <a:solidFill>
                <a:schemeClr val="tx1"/>
              </a:solidFill>
            </a:endParaRPr>
          </a:p>
        </p:txBody>
      </p:sp>
      <p:sp>
        <p:nvSpPr>
          <p:cNvPr id="4" name="Platshållare för bildnummer 3"/>
          <p:cNvSpPr>
            <a:spLocks noGrp="1"/>
          </p:cNvSpPr>
          <p:nvPr>
            <p:ph type="sldNum" sz="quarter" idx="10"/>
          </p:nvPr>
        </p:nvSpPr>
        <p:spPr/>
        <p:txBody>
          <a:bodyPr/>
          <a:lstStyle/>
          <a:p>
            <a:fld id="{74945F1B-36FC-48F9-B8B1-3ABCFDD53D00}" type="slidenum">
              <a:rPr lang="sv-SE" smtClean="0"/>
              <a:t>2</a:t>
            </a:fld>
            <a:endParaRPr lang="sv-SE"/>
          </a:p>
        </p:txBody>
      </p:sp>
    </p:spTree>
    <p:extLst>
      <p:ext uri="{BB962C8B-B14F-4D97-AF65-F5344CB8AC3E}">
        <p14:creationId xmlns:p14="http://schemas.microsoft.com/office/powerpoint/2010/main" val="1466496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tshållare för bildobjekt 1"/>
          <p:cNvSpPr>
            <a:spLocks noGrp="1" noRot="1" noChangeAspect="1" noTextEdit="1"/>
          </p:cNvSpPr>
          <p:nvPr>
            <p:ph type="sldImg"/>
          </p:nvPr>
        </p:nvSpPr>
        <p:spPr>
          <a:ln/>
        </p:spPr>
      </p:sp>
      <p:sp>
        <p:nvSpPr>
          <p:cNvPr id="80899" name="Platshållare för anteckningar 2"/>
          <p:cNvSpPr>
            <a:spLocks noGrp="1"/>
          </p:cNvSpPr>
          <p:nvPr>
            <p:ph type="body" idx="1"/>
          </p:nvPr>
        </p:nvSpPr>
        <p:spPr>
          <a:noFill/>
        </p:spPr>
        <p:txBody>
          <a:bodyPr/>
          <a:lstStyle/>
          <a:p>
            <a:endParaRPr lang="sv-SE" altLang="sv-SE" sz="1600" dirty="0" smtClean="0"/>
          </a:p>
        </p:txBody>
      </p:sp>
      <p:sp>
        <p:nvSpPr>
          <p:cNvPr id="80900" name="Platshållare för sidfot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mtClean="0"/>
              <a:t>Första Steget</a:t>
            </a:r>
          </a:p>
        </p:txBody>
      </p:sp>
      <p:sp>
        <p:nvSpPr>
          <p:cNvPr id="80901" name="Platshållare för bildnummer 4"/>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791731-E523-4651-AED9-518AF470C19B}" type="slidenum">
              <a:rPr lang="sv-SE" altLang="sv-SE" smtClean="0"/>
              <a:pPr eaLnBrk="1" hangingPunct="1"/>
              <a:t>20</a:t>
            </a:fld>
            <a:endParaRPr lang="sv-SE" altLang="sv-SE" smtClean="0"/>
          </a:p>
        </p:txBody>
      </p:sp>
    </p:spTree>
    <p:extLst>
      <p:ext uri="{BB962C8B-B14F-4D97-AF65-F5344CB8AC3E}">
        <p14:creationId xmlns:p14="http://schemas.microsoft.com/office/powerpoint/2010/main" val="467020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21</a:t>
            </a:fld>
            <a:endParaRPr lang="sv-SE"/>
          </a:p>
        </p:txBody>
      </p:sp>
    </p:spTree>
    <p:extLst>
      <p:ext uri="{BB962C8B-B14F-4D97-AF65-F5344CB8AC3E}">
        <p14:creationId xmlns:p14="http://schemas.microsoft.com/office/powerpoint/2010/main" val="2457197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22</a:t>
            </a:fld>
            <a:endParaRPr lang="sv-SE"/>
          </a:p>
        </p:txBody>
      </p:sp>
    </p:spTree>
    <p:extLst>
      <p:ext uri="{BB962C8B-B14F-4D97-AF65-F5344CB8AC3E}">
        <p14:creationId xmlns:p14="http://schemas.microsoft.com/office/powerpoint/2010/main" val="445417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23</a:t>
            </a:fld>
            <a:endParaRPr lang="sv-SE"/>
          </a:p>
        </p:txBody>
      </p:sp>
    </p:spTree>
    <p:extLst>
      <p:ext uri="{BB962C8B-B14F-4D97-AF65-F5344CB8AC3E}">
        <p14:creationId xmlns:p14="http://schemas.microsoft.com/office/powerpoint/2010/main" val="1562743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buClr>
                <a:srgbClr val="CCCCFF"/>
              </a:buClr>
            </a:pPr>
            <a:endParaRPr lang="en-GB"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24</a:t>
            </a:fld>
            <a:endParaRPr lang="sv-SE"/>
          </a:p>
        </p:txBody>
      </p:sp>
    </p:spTree>
    <p:extLst>
      <p:ext uri="{BB962C8B-B14F-4D97-AF65-F5344CB8AC3E}">
        <p14:creationId xmlns:p14="http://schemas.microsoft.com/office/powerpoint/2010/main" val="1452609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25</a:t>
            </a:fld>
            <a:endParaRPr lang="sv-SE"/>
          </a:p>
        </p:txBody>
      </p:sp>
    </p:spTree>
    <p:extLst>
      <p:ext uri="{BB962C8B-B14F-4D97-AF65-F5344CB8AC3E}">
        <p14:creationId xmlns:p14="http://schemas.microsoft.com/office/powerpoint/2010/main" val="1102243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26</a:t>
            </a:fld>
            <a:endParaRPr lang="sv-SE"/>
          </a:p>
        </p:txBody>
      </p:sp>
    </p:spTree>
    <p:extLst>
      <p:ext uri="{BB962C8B-B14F-4D97-AF65-F5344CB8AC3E}">
        <p14:creationId xmlns:p14="http://schemas.microsoft.com/office/powerpoint/2010/main" val="2226633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27</a:t>
            </a:fld>
            <a:endParaRPr lang="sv-SE"/>
          </a:p>
        </p:txBody>
      </p:sp>
    </p:spTree>
    <p:extLst>
      <p:ext uri="{BB962C8B-B14F-4D97-AF65-F5344CB8AC3E}">
        <p14:creationId xmlns:p14="http://schemas.microsoft.com/office/powerpoint/2010/main" val="1976706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28</a:t>
            </a:fld>
            <a:endParaRPr lang="sv-SE"/>
          </a:p>
        </p:txBody>
      </p:sp>
    </p:spTree>
    <p:extLst>
      <p:ext uri="{BB962C8B-B14F-4D97-AF65-F5344CB8AC3E}">
        <p14:creationId xmlns:p14="http://schemas.microsoft.com/office/powerpoint/2010/main" val="3387939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29</a:t>
            </a:fld>
            <a:endParaRPr lang="sv-SE"/>
          </a:p>
        </p:txBody>
      </p:sp>
    </p:spTree>
    <p:extLst>
      <p:ext uri="{BB962C8B-B14F-4D97-AF65-F5344CB8AC3E}">
        <p14:creationId xmlns:p14="http://schemas.microsoft.com/office/powerpoint/2010/main" val="236403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3</a:t>
            </a:fld>
            <a:endParaRPr lang="sv-SE"/>
          </a:p>
        </p:txBody>
      </p:sp>
    </p:spTree>
    <p:extLst>
      <p:ext uri="{BB962C8B-B14F-4D97-AF65-F5344CB8AC3E}">
        <p14:creationId xmlns:p14="http://schemas.microsoft.com/office/powerpoint/2010/main" val="275936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30</a:t>
            </a:fld>
            <a:endParaRPr lang="sv-SE"/>
          </a:p>
        </p:txBody>
      </p:sp>
    </p:spTree>
    <p:extLst>
      <p:ext uri="{BB962C8B-B14F-4D97-AF65-F5344CB8AC3E}">
        <p14:creationId xmlns:p14="http://schemas.microsoft.com/office/powerpoint/2010/main" val="535129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31</a:t>
            </a:fld>
            <a:endParaRPr lang="sv-SE"/>
          </a:p>
        </p:txBody>
      </p:sp>
    </p:spTree>
    <p:extLst>
      <p:ext uri="{BB962C8B-B14F-4D97-AF65-F5344CB8AC3E}">
        <p14:creationId xmlns:p14="http://schemas.microsoft.com/office/powerpoint/2010/main" val="73108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32</a:t>
            </a:fld>
            <a:endParaRPr lang="sv-SE"/>
          </a:p>
        </p:txBody>
      </p:sp>
    </p:spTree>
    <p:extLst>
      <p:ext uri="{BB962C8B-B14F-4D97-AF65-F5344CB8AC3E}">
        <p14:creationId xmlns:p14="http://schemas.microsoft.com/office/powerpoint/2010/main" val="1699196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baseline="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33</a:t>
            </a:fld>
            <a:endParaRPr lang="sv-SE"/>
          </a:p>
        </p:txBody>
      </p:sp>
    </p:spTree>
    <p:extLst>
      <p:ext uri="{BB962C8B-B14F-4D97-AF65-F5344CB8AC3E}">
        <p14:creationId xmlns:p14="http://schemas.microsoft.com/office/powerpoint/2010/main" val="483015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baseline="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34</a:t>
            </a:fld>
            <a:endParaRPr lang="sv-SE"/>
          </a:p>
        </p:txBody>
      </p:sp>
    </p:spTree>
    <p:extLst>
      <p:ext uri="{BB962C8B-B14F-4D97-AF65-F5344CB8AC3E}">
        <p14:creationId xmlns:p14="http://schemas.microsoft.com/office/powerpoint/2010/main" val="242977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i="1" baseline="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35</a:t>
            </a:fld>
            <a:endParaRPr lang="sv-SE"/>
          </a:p>
        </p:txBody>
      </p:sp>
    </p:spTree>
    <p:extLst>
      <p:ext uri="{BB962C8B-B14F-4D97-AF65-F5344CB8AC3E}">
        <p14:creationId xmlns:p14="http://schemas.microsoft.com/office/powerpoint/2010/main" val="2211370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36</a:t>
            </a:fld>
            <a:endParaRPr lang="sv-SE"/>
          </a:p>
        </p:txBody>
      </p:sp>
    </p:spTree>
    <p:extLst>
      <p:ext uri="{BB962C8B-B14F-4D97-AF65-F5344CB8AC3E}">
        <p14:creationId xmlns:p14="http://schemas.microsoft.com/office/powerpoint/2010/main" val="1362967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37</a:t>
            </a:fld>
            <a:endParaRPr lang="sv-SE"/>
          </a:p>
        </p:txBody>
      </p:sp>
    </p:spTree>
    <p:extLst>
      <p:ext uri="{BB962C8B-B14F-4D97-AF65-F5344CB8AC3E}">
        <p14:creationId xmlns:p14="http://schemas.microsoft.com/office/powerpoint/2010/main" val="402005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38</a:t>
            </a:fld>
            <a:endParaRPr lang="sv-SE"/>
          </a:p>
        </p:txBody>
      </p:sp>
    </p:spTree>
    <p:extLst>
      <p:ext uri="{BB962C8B-B14F-4D97-AF65-F5344CB8AC3E}">
        <p14:creationId xmlns:p14="http://schemas.microsoft.com/office/powerpoint/2010/main" val="2851608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600" baseline="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39</a:t>
            </a:fld>
            <a:endParaRPr lang="sv-SE"/>
          </a:p>
        </p:txBody>
      </p:sp>
    </p:spTree>
    <p:extLst>
      <p:ext uri="{BB962C8B-B14F-4D97-AF65-F5344CB8AC3E}">
        <p14:creationId xmlns:p14="http://schemas.microsoft.com/office/powerpoint/2010/main" val="8783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4</a:t>
            </a:fld>
            <a:endParaRPr lang="sv-SE"/>
          </a:p>
        </p:txBody>
      </p:sp>
    </p:spTree>
    <p:extLst>
      <p:ext uri="{BB962C8B-B14F-4D97-AF65-F5344CB8AC3E}">
        <p14:creationId xmlns:p14="http://schemas.microsoft.com/office/powerpoint/2010/main" val="3387149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60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40</a:t>
            </a:fld>
            <a:endParaRPr lang="sv-SE"/>
          </a:p>
        </p:txBody>
      </p:sp>
    </p:spTree>
    <p:extLst>
      <p:ext uri="{BB962C8B-B14F-4D97-AF65-F5344CB8AC3E}">
        <p14:creationId xmlns:p14="http://schemas.microsoft.com/office/powerpoint/2010/main" val="3881471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41</a:t>
            </a:fld>
            <a:endParaRPr lang="sv-SE"/>
          </a:p>
        </p:txBody>
      </p:sp>
    </p:spTree>
    <p:extLst>
      <p:ext uri="{BB962C8B-B14F-4D97-AF65-F5344CB8AC3E}">
        <p14:creationId xmlns:p14="http://schemas.microsoft.com/office/powerpoint/2010/main" val="1361422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42</a:t>
            </a:fld>
            <a:endParaRPr lang="sv-SE"/>
          </a:p>
        </p:txBody>
      </p:sp>
    </p:spTree>
    <p:extLst>
      <p:ext uri="{BB962C8B-B14F-4D97-AF65-F5344CB8AC3E}">
        <p14:creationId xmlns:p14="http://schemas.microsoft.com/office/powerpoint/2010/main" val="1518428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43</a:t>
            </a:fld>
            <a:endParaRPr lang="sv-SE"/>
          </a:p>
        </p:txBody>
      </p:sp>
    </p:spTree>
    <p:extLst>
      <p:ext uri="{BB962C8B-B14F-4D97-AF65-F5344CB8AC3E}">
        <p14:creationId xmlns:p14="http://schemas.microsoft.com/office/powerpoint/2010/main" val="2558809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44</a:t>
            </a:fld>
            <a:endParaRPr lang="sv-SE"/>
          </a:p>
        </p:txBody>
      </p:sp>
    </p:spTree>
    <p:extLst>
      <p:ext uri="{BB962C8B-B14F-4D97-AF65-F5344CB8AC3E}">
        <p14:creationId xmlns:p14="http://schemas.microsoft.com/office/powerpoint/2010/main" val="461501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baseline="0" dirty="0" smtClean="0"/>
          </a:p>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45</a:t>
            </a:fld>
            <a:endParaRPr lang="sv-SE"/>
          </a:p>
        </p:txBody>
      </p:sp>
    </p:spTree>
    <p:extLst>
      <p:ext uri="{BB962C8B-B14F-4D97-AF65-F5344CB8AC3E}">
        <p14:creationId xmlns:p14="http://schemas.microsoft.com/office/powerpoint/2010/main" val="7852891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743200" lvl="6" indent="0">
              <a:buNone/>
            </a:pPr>
            <a:endParaRPr lang="sv-SE" sz="1600" baseline="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46</a:t>
            </a:fld>
            <a:endParaRPr lang="sv-SE"/>
          </a:p>
        </p:txBody>
      </p:sp>
    </p:spTree>
    <p:extLst>
      <p:ext uri="{BB962C8B-B14F-4D97-AF65-F5344CB8AC3E}">
        <p14:creationId xmlns:p14="http://schemas.microsoft.com/office/powerpoint/2010/main" val="619027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60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47</a:t>
            </a:fld>
            <a:endParaRPr lang="sv-SE"/>
          </a:p>
        </p:txBody>
      </p:sp>
    </p:spTree>
    <p:extLst>
      <p:ext uri="{BB962C8B-B14F-4D97-AF65-F5344CB8AC3E}">
        <p14:creationId xmlns:p14="http://schemas.microsoft.com/office/powerpoint/2010/main" val="2036451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48</a:t>
            </a:fld>
            <a:endParaRPr lang="sv-SE"/>
          </a:p>
        </p:txBody>
      </p:sp>
    </p:spTree>
    <p:extLst>
      <p:ext uri="{BB962C8B-B14F-4D97-AF65-F5344CB8AC3E}">
        <p14:creationId xmlns:p14="http://schemas.microsoft.com/office/powerpoint/2010/main" val="31633300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49</a:t>
            </a:fld>
            <a:endParaRPr lang="sv-SE"/>
          </a:p>
        </p:txBody>
      </p:sp>
    </p:spTree>
    <p:extLst>
      <p:ext uri="{BB962C8B-B14F-4D97-AF65-F5344CB8AC3E}">
        <p14:creationId xmlns:p14="http://schemas.microsoft.com/office/powerpoint/2010/main" val="3115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5</a:t>
            </a:fld>
            <a:endParaRPr lang="sv-SE"/>
          </a:p>
        </p:txBody>
      </p:sp>
    </p:spTree>
    <p:extLst>
      <p:ext uri="{BB962C8B-B14F-4D97-AF65-F5344CB8AC3E}">
        <p14:creationId xmlns:p14="http://schemas.microsoft.com/office/powerpoint/2010/main" val="3460176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50</a:t>
            </a:fld>
            <a:endParaRPr lang="sv-SE"/>
          </a:p>
        </p:txBody>
      </p:sp>
    </p:spTree>
    <p:extLst>
      <p:ext uri="{BB962C8B-B14F-4D97-AF65-F5344CB8AC3E}">
        <p14:creationId xmlns:p14="http://schemas.microsoft.com/office/powerpoint/2010/main" val="33369426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51</a:t>
            </a:fld>
            <a:endParaRPr lang="sv-SE"/>
          </a:p>
        </p:txBody>
      </p:sp>
    </p:spTree>
    <p:extLst>
      <p:ext uri="{BB962C8B-B14F-4D97-AF65-F5344CB8AC3E}">
        <p14:creationId xmlns:p14="http://schemas.microsoft.com/office/powerpoint/2010/main" val="2322076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52</a:t>
            </a:fld>
            <a:endParaRPr lang="sv-SE"/>
          </a:p>
        </p:txBody>
      </p:sp>
    </p:spTree>
    <p:extLst>
      <p:ext uri="{BB962C8B-B14F-4D97-AF65-F5344CB8AC3E}">
        <p14:creationId xmlns:p14="http://schemas.microsoft.com/office/powerpoint/2010/main" val="417271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6</a:t>
            </a:fld>
            <a:endParaRPr lang="sv-SE"/>
          </a:p>
        </p:txBody>
      </p:sp>
    </p:spTree>
    <p:extLst>
      <p:ext uri="{BB962C8B-B14F-4D97-AF65-F5344CB8AC3E}">
        <p14:creationId xmlns:p14="http://schemas.microsoft.com/office/powerpoint/2010/main" val="293523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b="0" baseline="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7</a:t>
            </a:fld>
            <a:endParaRPr lang="sv-SE"/>
          </a:p>
        </p:txBody>
      </p:sp>
    </p:spTree>
    <p:extLst>
      <p:ext uri="{BB962C8B-B14F-4D97-AF65-F5344CB8AC3E}">
        <p14:creationId xmlns:p14="http://schemas.microsoft.com/office/powerpoint/2010/main" val="304198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10"/>
          </p:nvPr>
        </p:nvSpPr>
        <p:spPr/>
        <p:txBody>
          <a:bodyPr/>
          <a:lstStyle/>
          <a:p>
            <a:fld id="{74945F1B-36FC-48F9-B8B1-3ABCFDD53D00}" type="slidenum">
              <a:rPr lang="sv-SE" smtClean="0"/>
              <a:t>8</a:t>
            </a:fld>
            <a:endParaRPr lang="sv-SE"/>
          </a:p>
        </p:txBody>
      </p:sp>
    </p:spTree>
    <p:extLst>
      <p:ext uri="{BB962C8B-B14F-4D97-AF65-F5344CB8AC3E}">
        <p14:creationId xmlns:p14="http://schemas.microsoft.com/office/powerpoint/2010/main" val="73432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baseline="0" dirty="0" smtClean="0"/>
          </a:p>
        </p:txBody>
      </p:sp>
      <p:sp>
        <p:nvSpPr>
          <p:cNvPr id="4" name="Platshållare för bildnummer 3"/>
          <p:cNvSpPr>
            <a:spLocks noGrp="1"/>
          </p:cNvSpPr>
          <p:nvPr>
            <p:ph type="sldNum" sz="quarter" idx="10"/>
          </p:nvPr>
        </p:nvSpPr>
        <p:spPr/>
        <p:txBody>
          <a:bodyPr/>
          <a:lstStyle/>
          <a:p>
            <a:fld id="{74945F1B-36FC-48F9-B8B1-3ABCFDD53D00}" type="slidenum">
              <a:rPr lang="sv-SE" smtClean="0"/>
              <a:t>9</a:t>
            </a:fld>
            <a:endParaRPr lang="sv-SE"/>
          </a:p>
        </p:txBody>
      </p:sp>
    </p:spTree>
    <p:extLst>
      <p:ext uri="{BB962C8B-B14F-4D97-AF65-F5344CB8AC3E}">
        <p14:creationId xmlns:p14="http://schemas.microsoft.com/office/powerpoint/2010/main" val="61686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C87BA18D-5209-47CC-963C-F27F0E176093}"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07212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3765D5C1-E534-42CE-A800-3D89E9298C4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024996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903288"/>
            <a:ext cx="2057400" cy="52673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903288"/>
            <a:ext cx="6019800" cy="52673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F7166493-CEF3-4CB9-B24B-842109821F3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450947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903288"/>
            <a:ext cx="8229600" cy="1008062"/>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457200" y="2033588"/>
            <a:ext cx="4038600" cy="41370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2033588"/>
            <a:ext cx="4038600" cy="41370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95B81D8C-1BD1-4708-8875-1D9EF20C8B1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48841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734507" y="573180"/>
            <a:ext cx="7673628" cy="1034029"/>
          </a:xfrm>
        </p:spPr>
        <p:txBody>
          <a:bodyPr/>
          <a:lstStyle/>
          <a:p>
            <a:r>
              <a:rPr lang="sv-SE"/>
              <a:t>Klicka här för att ändra format</a:t>
            </a:r>
          </a:p>
        </p:txBody>
      </p:sp>
      <p:sp>
        <p:nvSpPr>
          <p:cNvPr id="3" name="Platshållare för datum 2"/>
          <p:cNvSpPr>
            <a:spLocks noGrp="1"/>
          </p:cNvSpPr>
          <p:nvPr>
            <p:ph type="dt" idx="10"/>
          </p:nvPr>
        </p:nvSpPr>
        <p:spPr>
          <a:xfrm>
            <a:off x="734507" y="5979508"/>
            <a:ext cx="1984934" cy="426285"/>
          </a:xfrm>
        </p:spPr>
        <p:txBody>
          <a:bodyPr/>
          <a:lstStyle>
            <a:lvl1pPr>
              <a:defRPr/>
            </a:lvl1pPr>
          </a:lstStyle>
          <a:p>
            <a:endParaRPr lang="sv-SE" altLang="sv-SE"/>
          </a:p>
        </p:txBody>
      </p:sp>
      <p:sp>
        <p:nvSpPr>
          <p:cNvPr id="4" name="Platshållare för sidfot 3"/>
          <p:cNvSpPr>
            <a:spLocks noGrp="1"/>
          </p:cNvSpPr>
          <p:nvPr>
            <p:ph type="ftr" idx="11"/>
          </p:nvPr>
        </p:nvSpPr>
        <p:spPr>
          <a:xfrm>
            <a:off x="3224499" y="5979508"/>
            <a:ext cx="2701791" cy="426285"/>
          </a:xfrm>
        </p:spPr>
        <p:txBody>
          <a:bodyPr/>
          <a:lstStyle>
            <a:lvl1pPr>
              <a:defRPr/>
            </a:lvl1pPr>
          </a:lstStyle>
          <a:p>
            <a:endParaRPr lang="sv-SE" altLang="sv-SE"/>
          </a:p>
        </p:txBody>
      </p:sp>
      <p:sp>
        <p:nvSpPr>
          <p:cNvPr id="5" name="Platshållare för bildnummer 4"/>
          <p:cNvSpPr>
            <a:spLocks noGrp="1"/>
          </p:cNvSpPr>
          <p:nvPr>
            <p:ph type="sldNum" idx="12"/>
          </p:nvPr>
        </p:nvSpPr>
        <p:spPr>
          <a:xfrm>
            <a:off x="6421844" y="5979508"/>
            <a:ext cx="1984934" cy="426285"/>
          </a:xfrm>
        </p:spPr>
        <p:txBody>
          <a:bodyPr/>
          <a:lstStyle>
            <a:lvl1pPr>
              <a:defRPr/>
            </a:lvl1pPr>
          </a:lstStyle>
          <a:p>
            <a:fld id="{57FCB36C-F350-4403-9AD7-948AF785AB80}" type="slidenum">
              <a:rPr lang="sv-SE" altLang="sv-SE"/>
              <a:pPr/>
              <a:t>‹#›</a:t>
            </a:fld>
            <a:endParaRPr lang="sv-SE" altLang="sv-SE"/>
          </a:p>
        </p:txBody>
      </p:sp>
    </p:spTree>
    <p:extLst>
      <p:ext uri="{BB962C8B-B14F-4D97-AF65-F5344CB8AC3E}">
        <p14:creationId xmlns:p14="http://schemas.microsoft.com/office/powerpoint/2010/main" val="307410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1279A1E9-332F-41D2-8CEB-D99CECF5D1F1}"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14311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34527CF9-AB94-4FEA-8D28-FB849010BADA}"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57198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2033588"/>
            <a:ext cx="40386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2033588"/>
            <a:ext cx="40386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68A80BD1-ADE1-4B9B-A5F3-4F3342CF9F42}"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84127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58E0B699-B2EB-466E-B1E8-3E3C55C41F18}"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13272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D4025C85-1246-4729-A06C-E4335EF000F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19331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B1412CD9-F651-466D-A790-7E04834D23F7}"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26974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5292CBCE-10CA-4A64-82CC-0125BE6D869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58256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r>
              <a:rPr lang="sv-SE">
                <a:solidFill>
                  <a:srgbClr val="000000"/>
                </a:solidFill>
              </a:rPr>
              <a:t>Sidan </a:t>
            </a:r>
            <a:fld id="{F020AB6E-763A-4AEF-8063-68F47171296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20887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9E3DC"/>
            </a:gs>
            <a:gs pos="60000">
              <a:srgbClr val="E6E2DE">
                <a:lumMod val="100000"/>
              </a:srgbClr>
            </a:gs>
            <a:gs pos="100000">
              <a:srgbClr val="00B050"/>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908050"/>
          </a:xfrm>
          <a:prstGeom prst="rect">
            <a:avLst/>
          </a:prstGeom>
          <a:solidFill>
            <a:srgbClr val="E9E3D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sv-SE" altLang="sv-SE" smtClean="0">
              <a:solidFill>
                <a:srgbClr val="000000"/>
              </a:solidFill>
            </a:endParaRPr>
          </a:p>
        </p:txBody>
      </p:sp>
      <p:sp>
        <p:nvSpPr>
          <p:cNvPr id="1027" name="Rectangle 3"/>
          <p:cNvSpPr>
            <a:spLocks noGrp="1" noChangeArrowheads="1"/>
          </p:cNvSpPr>
          <p:nvPr>
            <p:ph type="title"/>
          </p:nvPr>
        </p:nvSpPr>
        <p:spPr bwMode="auto">
          <a:xfrm>
            <a:off x="457200" y="903288"/>
            <a:ext cx="8229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8" name="Rectangle 4"/>
          <p:cNvSpPr>
            <a:spLocks noGrp="1" noChangeArrowheads="1"/>
          </p:cNvSpPr>
          <p:nvPr>
            <p:ph type="body" idx="1"/>
          </p:nvPr>
        </p:nvSpPr>
        <p:spPr bwMode="auto">
          <a:xfrm>
            <a:off x="457200" y="2033588"/>
            <a:ext cx="82296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6389" name="Rectangle 5"/>
          <p:cNvSpPr>
            <a:spLocks noGrp="1" noChangeArrowheads="1"/>
          </p:cNvSpPr>
          <p:nvPr>
            <p:ph type="dt" sz="half" idx="2"/>
          </p:nvPr>
        </p:nvSpPr>
        <p:spPr bwMode="auto">
          <a:xfrm>
            <a:off x="7507288" y="215900"/>
            <a:ext cx="1393825" cy="203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a:latin typeface="+mn-lt"/>
              </a:defRPr>
            </a:lvl1pPr>
          </a:lstStyle>
          <a:p>
            <a:pPr fontAlgn="base">
              <a:spcBef>
                <a:spcPct val="0"/>
              </a:spcBef>
              <a:spcAft>
                <a:spcPct val="0"/>
              </a:spcAft>
              <a:defRPr/>
            </a:pPr>
            <a:endParaRPr lang="sv-SE">
              <a:solidFill>
                <a:srgbClr val="000000"/>
              </a:solidFill>
              <a:cs typeface="Arial" charset="0"/>
            </a:endParaRPr>
          </a:p>
        </p:txBody>
      </p:sp>
      <p:sp>
        <p:nvSpPr>
          <p:cNvPr id="16390" name="Rectangle 6"/>
          <p:cNvSpPr>
            <a:spLocks noGrp="1" noChangeArrowheads="1"/>
          </p:cNvSpPr>
          <p:nvPr>
            <p:ph type="ftr" sz="quarter" idx="3"/>
          </p:nvPr>
        </p:nvSpPr>
        <p:spPr bwMode="auto">
          <a:xfrm>
            <a:off x="5905500" y="620713"/>
            <a:ext cx="29940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a:latin typeface="+mn-lt"/>
              </a:defRPr>
            </a:lvl1pPr>
          </a:lstStyle>
          <a:p>
            <a:pPr fontAlgn="base">
              <a:spcBef>
                <a:spcPct val="0"/>
              </a:spcBef>
              <a:spcAft>
                <a:spcPct val="0"/>
              </a:spcAft>
              <a:defRPr/>
            </a:pPr>
            <a:endParaRPr lang="sv-SE">
              <a:solidFill>
                <a:srgbClr val="000000"/>
              </a:solidFill>
              <a:cs typeface="Arial" charset="0"/>
            </a:endParaRPr>
          </a:p>
        </p:txBody>
      </p:sp>
      <p:sp>
        <p:nvSpPr>
          <p:cNvPr id="16391" name="Rectangle 7"/>
          <p:cNvSpPr>
            <a:spLocks noGrp="1" noChangeArrowheads="1"/>
          </p:cNvSpPr>
          <p:nvPr>
            <p:ph type="sldNum" sz="quarter" idx="4"/>
          </p:nvPr>
        </p:nvSpPr>
        <p:spPr bwMode="auto">
          <a:xfrm>
            <a:off x="7502525" y="427038"/>
            <a:ext cx="1393825" cy="203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a:latin typeface="+mn-lt"/>
              </a:defRPr>
            </a:lvl1pPr>
          </a:lstStyle>
          <a:p>
            <a:pPr fontAlgn="base">
              <a:spcBef>
                <a:spcPct val="0"/>
              </a:spcBef>
              <a:spcAft>
                <a:spcPct val="0"/>
              </a:spcAft>
              <a:defRPr/>
            </a:pPr>
            <a:r>
              <a:rPr lang="sv-SE">
                <a:solidFill>
                  <a:srgbClr val="000000"/>
                </a:solidFill>
                <a:cs typeface="Arial" charset="0"/>
              </a:rPr>
              <a:t>Sidan </a:t>
            </a:r>
            <a:fld id="{EB83C361-B983-4D51-A370-5FFC83D6AD59}" type="slidenum">
              <a:rPr lang="sv-SE">
                <a:solidFill>
                  <a:srgbClr val="000000"/>
                </a:solidFill>
                <a:cs typeface="Arial" charset="0"/>
              </a:rPr>
              <a:pPr fontAlgn="base">
                <a:spcBef>
                  <a:spcPct val="0"/>
                </a:spcBef>
                <a:spcAft>
                  <a:spcPct val="0"/>
                </a:spcAft>
                <a:defRPr/>
              </a:pPr>
              <a:t>‹#›</a:t>
            </a:fld>
            <a:endParaRPr lang="sv-SE">
              <a:solidFill>
                <a:srgbClr val="000000"/>
              </a:solidFill>
              <a:cs typeface="Arial" charset="0"/>
            </a:endParaRPr>
          </a:p>
        </p:txBody>
      </p:sp>
      <p:grpSp>
        <p:nvGrpSpPr>
          <p:cNvPr id="1032" name="Group 8"/>
          <p:cNvGrpSpPr>
            <a:grpSpLocks/>
          </p:cNvGrpSpPr>
          <p:nvPr/>
        </p:nvGrpSpPr>
        <p:grpSpPr bwMode="auto">
          <a:xfrm>
            <a:off x="9002713" y="47625"/>
            <a:ext cx="144462" cy="811213"/>
            <a:chOff x="5671" y="30"/>
            <a:chExt cx="91" cy="511"/>
          </a:xfrm>
        </p:grpSpPr>
        <p:sp>
          <p:nvSpPr>
            <p:cNvPr id="1035" name="Rectangle 9"/>
            <p:cNvSpPr>
              <a:spLocks noChangeArrowheads="1"/>
            </p:cNvSpPr>
            <p:nvPr userDrawn="1"/>
          </p:nvSpPr>
          <p:spPr bwMode="auto">
            <a:xfrm>
              <a:off x="5671" y="30"/>
              <a:ext cx="91" cy="91"/>
            </a:xfrm>
            <a:prstGeom prst="rect">
              <a:avLst/>
            </a:prstGeom>
            <a:solidFill>
              <a:srgbClr val="F899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sv-SE" altLang="sv-SE" smtClean="0">
                <a:solidFill>
                  <a:srgbClr val="000000"/>
                </a:solidFill>
              </a:endParaRPr>
            </a:p>
          </p:txBody>
        </p:sp>
        <p:sp>
          <p:nvSpPr>
            <p:cNvPr id="1036" name="Rectangle 10"/>
            <p:cNvSpPr>
              <a:spLocks noChangeArrowheads="1"/>
            </p:cNvSpPr>
            <p:nvPr userDrawn="1"/>
          </p:nvSpPr>
          <p:spPr bwMode="auto">
            <a:xfrm>
              <a:off x="5671" y="170"/>
              <a:ext cx="91" cy="91"/>
            </a:xfrm>
            <a:prstGeom prst="rect">
              <a:avLst/>
            </a:prstGeom>
            <a:solidFill>
              <a:srgbClr val="00907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sv-SE" altLang="sv-SE" smtClean="0">
                <a:solidFill>
                  <a:srgbClr val="000000"/>
                </a:solidFill>
              </a:endParaRPr>
            </a:p>
          </p:txBody>
        </p:sp>
        <p:sp>
          <p:nvSpPr>
            <p:cNvPr id="1037" name="Rectangle 11"/>
            <p:cNvSpPr>
              <a:spLocks noChangeArrowheads="1"/>
            </p:cNvSpPr>
            <p:nvPr userDrawn="1"/>
          </p:nvSpPr>
          <p:spPr bwMode="auto">
            <a:xfrm>
              <a:off x="5671" y="310"/>
              <a:ext cx="91" cy="91"/>
            </a:xfrm>
            <a:prstGeom prst="rect">
              <a:avLst/>
            </a:prstGeom>
            <a:solidFill>
              <a:srgbClr val="F899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sv-SE" altLang="sv-SE" smtClean="0">
                <a:solidFill>
                  <a:srgbClr val="000000"/>
                </a:solidFill>
              </a:endParaRPr>
            </a:p>
          </p:txBody>
        </p:sp>
        <p:sp>
          <p:nvSpPr>
            <p:cNvPr id="1038" name="Rectangle 12"/>
            <p:cNvSpPr>
              <a:spLocks noChangeArrowheads="1"/>
            </p:cNvSpPr>
            <p:nvPr userDrawn="1"/>
          </p:nvSpPr>
          <p:spPr bwMode="auto">
            <a:xfrm>
              <a:off x="5671" y="450"/>
              <a:ext cx="91" cy="91"/>
            </a:xfrm>
            <a:prstGeom prst="rect">
              <a:avLst/>
            </a:prstGeom>
            <a:solidFill>
              <a:srgbClr val="00907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sv-SE" altLang="sv-SE" smtClean="0">
                <a:solidFill>
                  <a:srgbClr val="000000"/>
                </a:solidFill>
              </a:endParaRPr>
            </a:p>
          </p:txBody>
        </p:sp>
      </p:grpSp>
      <p:pic>
        <p:nvPicPr>
          <p:cNvPr id="1033" name="Picture 13" descr="sll_svart_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48488" y="6310313"/>
            <a:ext cx="2079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 name="Object 14"/>
          <p:cNvGraphicFramePr>
            <a:graphicFrameLocks noChangeAspect="1"/>
          </p:cNvGraphicFramePr>
          <p:nvPr/>
        </p:nvGraphicFramePr>
        <p:xfrm>
          <a:off x="323850" y="44450"/>
          <a:ext cx="1008063" cy="855663"/>
        </p:xfrm>
        <a:graphic>
          <a:graphicData uri="http://schemas.openxmlformats.org/presentationml/2006/ole">
            <mc:AlternateContent xmlns:mc="http://schemas.openxmlformats.org/markup-compatibility/2006">
              <mc:Choice xmlns:v="urn:schemas-microsoft-com:vml" Requires="v">
                <p:oleObj spid="_x0000_s3385" name="Image" r:id="rId17" imgW="3504910" imgH="2971806" progId="Photoshop.Image.7">
                  <p:embed/>
                </p:oleObj>
              </mc:Choice>
              <mc:Fallback>
                <p:oleObj name="Image" r:id="rId17" imgW="3504910" imgH="2971806" progId="Photoshop.Image.7">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3850" y="44450"/>
                        <a:ext cx="1008063"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01124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Verdana" pitchFamily="34" charset="0"/>
        </a:defRPr>
      </a:lvl2pPr>
      <a:lvl3pPr algn="l" rtl="0" eaLnBrk="0" fontAlgn="base" hangingPunct="0">
        <a:spcBef>
          <a:spcPct val="0"/>
        </a:spcBef>
        <a:spcAft>
          <a:spcPct val="0"/>
        </a:spcAft>
        <a:defRPr sz="4000">
          <a:solidFill>
            <a:schemeClr val="tx2"/>
          </a:solidFill>
          <a:latin typeface="Verdana" pitchFamily="34" charset="0"/>
        </a:defRPr>
      </a:lvl3pPr>
      <a:lvl4pPr algn="l" rtl="0" eaLnBrk="0" fontAlgn="base" hangingPunct="0">
        <a:spcBef>
          <a:spcPct val="0"/>
        </a:spcBef>
        <a:spcAft>
          <a:spcPct val="0"/>
        </a:spcAft>
        <a:defRPr sz="4000">
          <a:solidFill>
            <a:schemeClr val="tx2"/>
          </a:solidFill>
          <a:latin typeface="Verdana" pitchFamily="34" charset="0"/>
        </a:defRPr>
      </a:lvl4pPr>
      <a:lvl5pPr algn="l" rtl="0" eaLnBrk="0" fontAlgn="base" hangingPunct="0">
        <a:spcBef>
          <a:spcPct val="0"/>
        </a:spcBef>
        <a:spcAft>
          <a:spcPct val="0"/>
        </a:spcAft>
        <a:defRPr sz="4000">
          <a:solidFill>
            <a:schemeClr val="tx2"/>
          </a:solidFill>
          <a:latin typeface="Verdana" pitchFamily="34" charset="0"/>
        </a:defRPr>
      </a:lvl5pPr>
      <a:lvl6pPr marL="457200" algn="l" rtl="0" fontAlgn="base">
        <a:spcBef>
          <a:spcPct val="0"/>
        </a:spcBef>
        <a:spcAft>
          <a:spcPct val="0"/>
        </a:spcAft>
        <a:defRPr sz="4000">
          <a:solidFill>
            <a:schemeClr val="tx2"/>
          </a:solidFill>
          <a:latin typeface="Verdana" pitchFamily="34" charset="0"/>
        </a:defRPr>
      </a:lvl6pPr>
      <a:lvl7pPr marL="914400" algn="l" rtl="0" fontAlgn="base">
        <a:spcBef>
          <a:spcPct val="0"/>
        </a:spcBef>
        <a:spcAft>
          <a:spcPct val="0"/>
        </a:spcAft>
        <a:defRPr sz="4000">
          <a:solidFill>
            <a:schemeClr val="tx2"/>
          </a:solidFill>
          <a:latin typeface="Verdana" pitchFamily="34" charset="0"/>
        </a:defRPr>
      </a:lvl7pPr>
      <a:lvl8pPr marL="1371600" algn="l" rtl="0" fontAlgn="base">
        <a:spcBef>
          <a:spcPct val="0"/>
        </a:spcBef>
        <a:spcAft>
          <a:spcPct val="0"/>
        </a:spcAft>
        <a:defRPr sz="4000">
          <a:solidFill>
            <a:schemeClr val="tx2"/>
          </a:solidFill>
          <a:latin typeface="Verdana" pitchFamily="34" charset="0"/>
        </a:defRPr>
      </a:lvl8pPr>
      <a:lvl9pPr marL="1828800" algn="l" rtl="0" fontAlgn="base">
        <a:spcBef>
          <a:spcPct val="0"/>
        </a:spcBef>
        <a:spcAft>
          <a:spcPct val="0"/>
        </a:spcAft>
        <a:defRPr sz="4000">
          <a:solidFill>
            <a:schemeClr val="tx2"/>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autismforum.se/" TargetMode="External"/><Relationship Id="rId3" Type="http://schemas.openxmlformats.org/officeDocument/2006/relationships/hyperlink" Target="http://www.habilitering.se/autismcenter-barn-och-ungdom" TargetMode="External"/><Relationship Id="rId7" Type="http://schemas.openxmlformats.org/officeDocument/2006/relationships/hyperlink" Target="http://www.habilitering.se/adhd-center" TargetMode="External"/><Relationship Id="rId12" Type="http://schemas.openxmlformats.org/officeDocument/2006/relationships/image" Target="../media/image43.wm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habilitering.se/aspergercenters-barn-och-ungdomsteam" TargetMode="External"/><Relationship Id="rId11" Type="http://schemas.openxmlformats.org/officeDocument/2006/relationships/hyperlink" Target="http://www.autism.se/" TargetMode="External"/><Relationship Id="rId5" Type="http://schemas.openxmlformats.org/officeDocument/2006/relationships/hyperlink" Target="http://www.habilitering.se/autismcenter-sma-barn" TargetMode="External"/><Relationship Id="rId10" Type="http://schemas.openxmlformats.org/officeDocument/2006/relationships/hyperlink" Target="http://www.habilitering.se/forum-funktionshinder" TargetMode="External"/><Relationship Id="rId4" Type="http://schemas.openxmlformats.org/officeDocument/2006/relationships/hyperlink" Target="http://www.habilitering.se/autismcenter-vuxna" TargetMode="External"/><Relationship Id="rId9" Type="http://schemas.openxmlformats.org/officeDocument/2006/relationships/hyperlink" Target="http://www.habilitering.s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591767"/>
            <a:ext cx="7772400" cy="2376263"/>
          </a:xfrm>
        </p:spPr>
        <p:txBody>
          <a:bodyPr>
            <a:noAutofit/>
          </a:bodyPr>
          <a:lstStyle/>
          <a:p>
            <a:r>
              <a:rPr lang="sv-SE" sz="3200" dirty="0" smtClean="0"/>
              <a:t>ASD – Autism </a:t>
            </a:r>
            <a:r>
              <a:rPr lang="sv-SE" sz="3200" dirty="0" err="1" smtClean="0"/>
              <a:t>Spectrum</a:t>
            </a:r>
            <a:r>
              <a:rPr lang="sv-SE" sz="3200" dirty="0" smtClean="0"/>
              <a:t> Disorder</a:t>
            </a:r>
            <a:br>
              <a:rPr lang="sv-SE" sz="3200" dirty="0" smtClean="0"/>
            </a:br>
            <a:r>
              <a:rPr lang="sv-SE" sz="3200" dirty="0" err="1" smtClean="0"/>
              <a:t>Diagnose</a:t>
            </a:r>
            <a:r>
              <a:rPr lang="sv-SE" sz="3200" dirty="0" smtClean="0"/>
              <a:t> – and </a:t>
            </a:r>
            <a:r>
              <a:rPr lang="sv-SE" sz="3200" dirty="0" err="1" smtClean="0"/>
              <a:t>then</a:t>
            </a:r>
            <a:r>
              <a:rPr lang="sv-SE" sz="3200" dirty="0" smtClean="0"/>
              <a:t>?</a:t>
            </a:r>
            <a:br>
              <a:rPr lang="sv-SE" sz="3200" dirty="0" smtClean="0"/>
            </a:br>
            <a:r>
              <a:rPr lang="sv-SE" sz="3200" dirty="0" err="1" smtClean="0"/>
              <a:t>Experiences</a:t>
            </a:r>
            <a:r>
              <a:rPr lang="sv-SE" sz="3200" dirty="0" smtClean="0"/>
              <a:t> from Sweden, </a:t>
            </a:r>
            <a:r>
              <a:rPr lang="sv-SE" sz="3200" dirty="0" err="1" smtClean="0"/>
              <a:t>Sockholm</a:t>
            </a:r>
            <a:endParaRPr lang="sv-SE" sz="3200" dirty="0"/>
          </a:p>
        </p:txBody>
      </p:sp>
      <p:sp>
        <p:nvSpPr>
          <p:cNvPr id="3" name="Underrubrik 2"/>
          <p:cNvSpPr>
            <a:spLocks noGrp="1"/>
          </p:cNvSpPr>
          <p:nvPr>
            <p:ph type="subTitle" idx="1"/>
          </p:nvPr>
        </p:nvSpPr>
        <p:spPr>
          <a:xfrm>
            <a:off x="1259632" y="5877272"/>
            <a:ext cx="6984776" cy="669996"/>
          </a:xfrm>
        </p:spPr>
        <p:txBody>
          <a:bodyPr/>
          <a:lstStyle/>
          <a:p>
            <a:r>
              <a:rPr lang="sv-SE" sz="1600" dirty="0" smtClean="0"/>
              <a:t>Gun Persson Skoog, Marie Källström</a:t>
            </a:r>
          </a:p>
          <a:p>
            <a:r>
              <a:rPr lang="sv-SE" sz="1600" dirty="0" smtClean="0"/>
              <a:t>Autismcenter for </a:t>
            </a:r>
            <a:r>
              <a:rPr lang="sv-SE" sz="1600" dirty="0" err="1" smtClean="0"/>
              <a:t>children</a:t>
            </a:r>
            <a:r>
              <a:rPr lang="sv-SE" sz="1600" dirty="0" smtClean="0"/>
              <a:t> and </a:t>
            </a:r>
            <a:r>
              <a:rPr lang="sv-SE" sz="1600" dirty="0" err="1" smtClean="0"/>
              <a:t>Adults</a:t>
            </a:r>
            <a:endParaRPr lang="sv-SE" dirty="0" smtClean="0"/>
          </a:p>
          <a:p>
            <a:endParaRPr lang="sv-SE" dirty="0" smtClean="0"/>
          </a:p>
          <a:p>
            <a:endParaRPr lang="sv-SE" sz="1600" dirty="0" smtClean="0"/>
          </a:p>
          <a:p>
            <a:endParaRPr lang="sv-SE" sz="1600" dirty="0"/>
          </a:p>
          <a:p>
            <a:endParaRPr lang="sv-SE" sz="1600" dirty="0" smtClean="0"/>
          </a:p>
          <a:p>
            <a:endParaRPr lang="sv-SE" sz="1600" dirty="0" smtClean="0"/>
          </a:p>
          <a:p>
            <a:r>
              <a:rPr lang="sv-SE" sz="1600" dirty="0" smtClean="0"/>
              <a:t>Gun Persson Skoog, Marie Källström</a:t>
            </a:r>
          </a:p>
          <a:p>
            <a:r>
              <a:rPr lang="sv-SE" sz="1600" dirty="0" smtClean="0"/>
              <a:t>Autism center for </a:t>
            </a:r>
            <a:r>
              <a:rPr lang="sv-SE" sz="1600" dirty="0" err="1" smtClean="0"/>
              <a:t>children</a:t>
            </a:r>
            <a:r>
              <a:rPr lang="sv-SE" sz="1600" dirty="0" smtClean="0"/>
              <a:t> and </a:t>
            </a:r>
            <a:r>
              <a:rPr lang="sv-SE" sz="1600" dirty="0" err="1" smtClean="0"/>
              <a:t>adults</a:t>
            </a:r>
            <a:endParaRPr lang="sv-SE" sz="16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3934" y="2708920"/>
            <a:ext cx="4527054" cy="301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573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
            </a:r>
            <a:br>
              <a:rPr lang="sv-SE" sz="3200" dirty="0" smtClean="0"/>
            </a:br>
            <a:r>
              <a:rPr lang="sv-SE" sz="3600" b="1" dirty="0" err="1" smtClean="0"/>
              <a:t>How</a:t>
            </a:r>
            <a:r>
              <a:rPr lang="sv-SE" sz="3600" dirty="0" smtClean="0"/>
              <a:t> do </a:t>
            </a:r>
            <a:r>
              <a:rPr lang="sv-SE" sz="3600" dirty="0" err="1" smtClean="0"/>
              <a:t>we</a:t>
            </a:r>
            <a:r>
              <a:rPr lang="sv-SE" sz="3600" dirty="0" smtClean="0"/>
              <a:t> do it?</a:t>
            </a:r>
            <a:r>
              <a:rPr lang="sv-SE" sz="3600" dirty="0"/>
              <a:t/>
            </a:r>
            <a:br>
              <a:rPr lang="sv-SE" sz="3600" dirty="0"/>
            </a:br>
            <a:r>
              <a:rPr lang="sv-SE" sz="3200" dirty="0" smtClean="0"/>
              <a:t/>
            </a:r>
            <a:br>
              <a:rPr lang="sv-SE" sz="3200" dirty="0" smtClean="0"/>
            </a:br>
            <a:r>
              <a:rPr lang="sv-SE" sz="3200" dirty="0" err="1" smtClean="0"/>
              <a:t>Advice</a:t>
            </a:r>
            <a:r>
              <a:rPr lang="sv-SE" sz="3200" dirty="0"/>
              <a:t>, support </a:t>
            </a:r>
            <a:r>
              <a:rPr lang="sv-SE" sz="3200" dirty="0" smtClean="0"/>
              <a:t>and interventions</a:t>
            </a:r>
            <a:endParaRPr lang="sv-SE" dirty="0"/>
          </a:p>
        </p:txBody>
      </p:sp>
      <p:sp>
        <p:nvSpPr>
          <p:cNvPr id="3" name="Platshållare för innehåll 2"/>
          <p:cNvSpPr>
            <a:spLocks noGrp="1"/>
          </p:cNvSpPr>
          <p:nvPr>
            <p:ph idx="1"/>
          </p:nvPr>
        </p:nvSpPr>
        <p:spPr>
          <a:xfrm>
            <a:off x="467544" y="1844824"/>
            <a:ext cx="8229600" cy="4353049"/>
          </a:xfrm>
        </p:spPr>
        <p:txBody>
          <a:bodyPr/>
          <a:lstStyle/>
          <a:p>
            <a:pPr marL="514350" indent="-514350">
              <a:buFont typeface="+mj-lt"/>
              <a:buAutoNum type="arabicPeriod"/>
            </a:pPr>
            <a:endParaRPr lang="sv-SE" dirty="0" smtClean="0"/>
          </a:p>
          <a:p>
            <a:pPr marL="514350" indent="-514350">
              <a:buFont typeface="+mj-lt"/>
              <a:buAutoNum type="arabicPeriod"/>
            </a:pPr>
            <a:endParaRPr lang="sv-SE" dirty="0" smtClean="0"/>
          </a:p>
          <a:p>
            <a:pPr marL="514350" indent="-514350">
              <a:buFont typeface="+mj-lt"/>
              <a:buAutoNum type="arabicPeriod"/>
            </a:pPr>
            <a:r>
              <a:rPr lang="sv-SE" dirty="0" smtClean="0"/>
              <a:t>Information</a:t>
            </a:r>
          </a:p>
          <a:p>
            <a:pPr marL="514350" indent="-514350">
              <a:buFont typeface="+mj-lt"/>
              <a:buAutoNum type="arabicPeriod"/>
            </a:pPr>
            <a:endParaRPr lang="sv-SE" dirty="0" smtClean="0"/>
          </a:p>
          <a:p>
            <a:pPr marL="514350" indent="-514350">
              <a:buFont typeface="+mj-lt"/>
              <a:buAutoNum type="arabicPeriod"/>
            </a:pPr>
            <a:r>
              <a:rPr lang="sv-SE" dirty="0" err="1" smtClean="0"/>
              <a:t>Educational</a:t>
            </a:r>
            <a:r>
              <a:rPr lang="sv-SE" dirty="0" smtClean="0"/>
              <a:t> </a:t>
            </a:r>
            <a:r>
              <a:rPr lang="sv-SE" dirty="0"/>
              <a:t>and Support </a:t>
            </a:r>
            <a:r>
              <a:rPr lang="sv-SE" dirty="0" err="1" smtClean="0"/>
              <a:t>groups</a:t>
            </a:r>
            <a:endParaRPr lang="sv-SE" dirty="0" smtClean="0"/>
          </a:p>
          <a:p>
            <a:pPr marL="514350" indent="-514350">
              <a:buFont typeface="+mj-lt"/>
              <a:buAutoNum type="arabicPeriod"/>
            </a:pPr>
            <a:endParaRPr lang="sv-SE" dirty="0" smtClean="0"/>
          </a:p>
          <a:p>
            <a:pPr marL="514350" indent="-514350">
              <a:buFont typeface="+mj-lt"/>
              <a:buAutoNum type="arabicPeriod"/>
            </a:pPr>
            <a:r>
              <a:rPr lang="sv-SE" dirty="0" err="1" smtClean="0"/>
              <a:t>Individual</a:t>
            </a:r>
            <a:r>
              <a:rPr lang="sv-SE" dirty="0" smtClean="0"/>
              <a:t> </a:t>
            </a:r>
            <a:r>
              <a:rPr lang="sv-SE" dirty="0"/>
              <a:t>support and </a:t>
            </a:r>
            <a:r>
              <a:rPr lang="sv-SE" dirty="0" smtClean="0"/>
              <a:t>interventions.</a:t>
            </a:r>
            <a:endParaRPr lang="sv-SE" dirty="0"/>
          </a:p>
          <a:p>
            <a:endParaRPr lang="sv-SE" dirty="0"/>
          </a:p>
        </p:txBody>
      </p:sp>
    </p:spTree>
    <p:extLst>
      <p:ext uri="{BB962C8B-B14F-4D97-AF65-F5344CB8AC3E}">
        <p14:creationId xmlns:p14="http://schemas.microsoft.com/office/powerpoint/2010/main" val="22038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r>
              <a:rPr lang="sv-SE" sz="3600" dirty="0"/>
              <a:t>1) Information</a:t>
            </a:r>
            <a:endParaRPr lang="sv-SE" sz="3600" dirty="0" smtClean="0"/>
          </a:p>
          <a:p>
            <a:endParaRPr lang="sv-SE" dirty="0"/>
          </a:p>
          <a:p>
            <a:r>
              <a:rPr lang="sv-SE" dirty="0" smtClean="0"/>
              <a:t>Webb</a:t>
            </a:r>
          </a:p>
          <a:p>
            <a:r>
              <a:rPr lang="sv-SE" dirty="0" smtClean="0"/>
              <a:t>Folders, </a:t>
            </a:r>
            <a:r>
              <a:rPr lang="sv-SE" dirty="0" err="1" smtClean="0"/>
              <a:t>broschures</a:t>
            </a:r>
            <a:r>
              <a:rPr lang="sv-SE" dirty="0" smtClean="0"/>
              <a:t>, H &amp; H </a:t>
            </a:r>
            <a:r>
              <a:rPr lang="sv-SE" dirty="0" err="1" smtClean="0"/>
              <a:t>Library</a:t>
            </a:r>
            <a:endParaRPr lang="sv-SE" dirty="0" smtClean="0"/>
          </a:p>
          <a:p>
            <a:r>
              <a:rPr lang="sv-SE" dirty="0" err="1" smtClean="0"/>
              <a:t>Educations</a:t>
            </a:r>
            <a:r>
              <a:rPr lang="sv-SE" dirty="0" smtClean="0"/>
              <a:t> </a:t>
            </a:r>
            <a:r>
              <a:rPr lang="sv-SE" dirty="0" err="1" smtClean="0"/>
              <a:t>to</a:t>
            </a:r>
            <a:r>
              <a:rPr lang="sv-SE" dirty="0" smtClean="0"/>
              <a:t> </a:t>
            </a:r>
            <a:r>
              <a:rPr lang="sv-SE" dirty="0" err="1" smtClean="0"/>
              <a:t>parents</a:t>
            </a:r>
            <a:r>
              <a:rPr lang="sv-SE" dirty="0" smtClean="0"/>
              <a:t> and </a:t>
            </a:r>
            <a:r>
              <a:rPr lang="sv-SE" dirty="0" err="1" smtClean="0"/>
              <a:t>network</a:t>
            </a:r>
            <a:endParaRPr lang="sv-SE" dirty="0" smtClean="0"/>
          </a:p>
          <a:p>
            <a:r>
              <a:rPr lang="sv-SE" dirty="0" err="1"/>
              <a:t>T</a:t>
            </a:r>
            <a:r>
              <a:rPr lang="sv-SE" dirty="0" err="1" smtClean="0"/>
              <a:t>elephonecounseling</a:t>
            </a:r>
            <a:endParaRPr lang="sv-SE" dirty="0"/>
          </a:p>
          <a:p>
            <a:endParaRPr lang="sv-SE" dirty="0"/>
          </a:p>
        </p:txBody>
      </p:sp>
    </p:spTree>
    <p:extLst>
      <p:ext uri="{BB962C8B-B14F-4D97-AF65-F5344CB8AC3E}">
        <p14:creationId xmlns:p14="http://schemas.microsoft.com/office/powerpoint/2010/main" val="1860755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endParaRPr lang="sv-SE" sz="3200" b="1" dirty="0" smtClean="0"/>
          </a:p>
          <a:p>
            <a:pPr marL="0" indent="0">
              <a:buNone/>
            </a:pPr>
            <a:endParaRPr lang="sv-SE" sz="3200" b="1" dirty="0" smtClean="0"/>
          </a:p>
          <a:p>
            <a:pPr marL="0" indent="0">
              <a:buNone/>
            </a:pPr>
            <a:r>
              <a:rPr lang="sv-SE" sz="3600" dirty="0"/>
              <a:t>2</a:t>
            </a:r>
            <a:r>
              <a:rPr lang="sv-SE" sz="3600" dirty="0" smtClean="0"/>
              <a:t>) </a:t>
            </a:r>
            <a:r>
              <a:rPr lang="sv-SE" sz="3600" dirty="0" err="1" smtClean="0"/>
              <a:t>Educational</a:t>
            </a:r>
            <a:r>
              <a:rPr lang="sv-SE" sz="3600" dirty="0" smtClean="0"/>
              <a:t> </a:t>
            </a:r>
            <a:r>
              <a:rPr lang="sv-SE" sz="3600" dirty="0"/>
              <a:t>and support </a:t>
            </a:r>
            <a:r>
              <a:rPr lang="sv-SE" sz="3600" dirty="0" err="1"/>
              <a:t>groups</a:t>
            </a:r>
            <a:endParaRPr lang="sv-SE" sz="3600" b="1" dirty="0"/>
          </a:p>
          <a:p>
            <a:pPr marL="0" indent="0">
              <a:buNone/>
            </a:pPr>
            <a:endParaRPr lang="sv-SE" b="1" dirty="0" smtClean="0"/>
          </a:p>
          <a:p>
            <a:pPr lvl="1">
              <a:buFont typeface="Courier New" panose="02070309020205020404" pitchFamily="49" charset="0"/>
              <a:buChar char="o"/>
            </a:pPr>
            <a:endParaRPr lang="sv-SE" sz="2200" dirty="0" smtClean="0"/>
          </a:p>
          <a:p>
            <a:pPr lvl="1">
              <a:buFont typeface="Courier New" panose="02070309020205020404" pitchFamily="49" charset="0"/>
              <a:buChar char="o"/>
            </a:pPr>
            <a:endParaRPr lang="sv-SE" sz="2200" dirty="0"/>
          </a:p>
        </p:txBody>
      </p:sp>
      <p:pic>
        <p:nvPicPr>
          <p:cNvPr id="6146" name="Picture 2" descr="C:\Users\Marie\AppData\Local\Microsoft\Windows\Temporary Internet Files\Content.IE5\7RJ83DU4\MC9002332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548680"/>
            <a:ext cx="379586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952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95536" y="1124744"/>
            <a:ext cx="8229600" cy="4973861"/>
          </a:xfrm>
        </p:spPr>
        <p:txBody>
          <a:bodyPr/>
          <a:lstStyle/>
          <a:p>
            <a:pPr marL="0" indent="0">
              <a:buNone/>
            </a:pPr>
            <a:r>
              <a:rPr lang="sv-SE" sz="3200" dirty="0" smtClean="0"/>
              <a:t>Examples </a:t>
            </a:r>
            <a:r>
              <a:rPr lang="sv-SE" sz="3200" dirty="0" err="1" smtClean="0"/>
              <a:t>of</a:t>
            </a:r>
            <a:r>
              <a:rPr lang="sv-SE" sz="3200" dirty="0" smtClean="0"/>
              <a:t> </a:t>
            </a:r>
            <a:r>
              <a:rPr lang="sv-SE" sz="3200" dirty="0" err="1" smtClean="0"/>
              <a:t>groups</a:t>
            </a:r>
            <a:r>
              <a:rPr lang="sv-SE" sz="3200" dirty="0" smtClean="0"/>
              <a:t> for </a:t>
            </a:r>
            <a:r>
              <a:rPr lang="sv-SE" sz="3200" dirty="0" err="1" smtClean="0"/>
              <a:t>parents</a:t>
            </a:r>
            <a:r>
              <a:rPr lang="sv-SE" sz="3200" dirty="0" smtClean="0"/>
              <a:t> and </a:t>
            </a:r>
            <a:r>
              <a:rPr lang="sv-SE" sz="3200" dirty="0" err="1" smtClean="0"/>
              <a:t>network</a:t>
            </a:r>
            <a:endParaRPr lang="sv-SE" sz="3200" dirty="0" smtClean="0"/>
          </a:p>
          <a:p>
            <a:pPr marL="0" indent="0">
              <a:buNone/>
            </a:pPr>
            <a:endParaRPr lang="sv-SE" dirty="0" smtClean="0"/>
          </a:p>
          <a:p>
            <a:r>
              <a:rPr lang="sv-SE" sz="2400" dirty="0" smtClean="0"/>
              <a:t>Basic </a:t>
            </a:r>
            <a:r>
              <a:rPr lang="sv-SE" sz="2400" dirty="0" err="1" smtClean="0"/>
              <a:t>courses</a:t>
            </a:r>
            <a:endParaRPr lang="sv-SE" sz="2400" dirty="0" smtClean="0"/>
          </a:p>
          <a:p>
            <a:r>
              <a:rPr lang="sv-SE" sz="2400" dirty="0" smtClean="0"/>
              <a:t>Communication </a:t>
            </a:r>
            <a:r>
              <a:rPr lang="sv-SE" sz="2400" dirty="0" err="1" smtClean="0"/>
              <a:t>courses</a:t>
            </a:r>
            <a:r>
              <a:rPr lang="sv-SE" sz="2400" dirty="0" smtClean="0"/>
              <a:t> </a:t>
            </a:r>
          </a:p>
          <a:p>
            <a:r>
              <a:rPr lang="sv-SE" sz="2400" dirty="0" err="1" smtClean="0"/>
              <a:t>Parental</a:t>
            </a:r>
            <a:r>
              <a:rPr lang="sv-SE" sz="2400" dirty="0" smtClean="0"/>
              <a:t> </a:t>
            </a:r>
            <a:r>
              <a:rPr lang="sv-SE" sz="2400" dirty="0" err="1" smtClean="0"/>
              <a:t>training</a:t>
            </a:r>
            <a:r>
              <a:rPr lang="sv-SE" sz="2400" dirty="0" smtClean="0"/>
              <a:t> programs </a:t>
            </a:r>
          </a:p>
          <a:p>
            <a:r>
              <a:rPr lang="sv-SE" sz="2400" dirty="0" smtClean="0"/>
              <a:t>Groups for </a:t>
            </a:r>
            <a:r>
              <a:rPr lang="sv-SE" sz="2400" dirty="0" err="1" smtClean="0"/>
              <a:t>siblings</a:t>
            </a:r>
            <a:r>
              <a:rPr lang="sv-SE" sz="2400" dirty="0" smtClean="0"/>
              <a:t>, </a:t>
            </a:r>
            <a:r>
              <a:rPr lang="sv-SE" sz="2400" dirty="0" err="1" smtClean="0"/>
              <a:t>grandparents</a:t>
            </a:r>
            <a:r>
              <a:rPr lang="sv-SE" sz="2400" dirty="0" smtClean="0"/>
              <a:t> </a:t>
            </a:r>
            <a:r>
              <a:rPr lang="sv-SE" sz="2400" dirty="0" err="1" smtClean="0"/>
              <a:t>etc</a:t>
            </a:r>
            <a:endParaRPr lang="sv-SE" sz="2400" dirty="0" smtClean="0"/>
          </a:p>
          <a:p>
            <a:r>
              <a:rPr lang="sv-SE" sz="2400" dirty="0" smtClean="0"/>
              <a:t>Special </a:t>
            </a:r>
            <a:r>
              <a:rPr lang="sv-SE" sz="2400" dirty="0" err="1" smtClean="0"/>
              <a:t>focusgroups</a:t>
            </a:r>
            <a:r>
              <a:rPr lang="sv-SE" sz="2400" dirty="0" smtClean="0"/>
              <a:t> </a:t>
            </a:r>
            <a:br>
              <a:rPr lang="sv-SE" sz="2400" dirty="0" smtClean="0"/>
            </a:br>
            <a:r>
              <a:rPr lang="sv-SE" sz="2400" dirty="0" smtClean="0"/>
              <a:t>(</a:t>
            </a:r>
            <a:r>
              <a:rPr lang="sv-SE" sz="2400" dirty="0" err="1" smtClean="0"/>
              <a:t>Sleep</a:t>
            </a:r>
            <a:r>
              <a:rPr lang="sv-SE" sz="2400" dirty="0" smtClean="0"/>
              <a:t>, </a:t>
            </a:r>
            <a:r>
              <a:rPr lang="sv-SE" sz="2400" dirty="0" err="1" smtClean="0"/>
              <a:t>Food</a:t>
            </a:r>
            <a:r>
              <a:rPr lang="sv-SE" sz="2400" dirty="0" smtClean="0"/>
              <a:t>, </a:t>
            </a:r>
            <a:r>
              <a:rPr lang="sv-SE" sz="2400" dirty="0" err="1" smtClean="0"/>
              <a:t>Cognitive</a:t>
            </a:r>
            <a:r>
              <a:rPr lang="sv-SE" sz="2400" dirty="0" smtClean="0"/>
              <a:t> support, </a:t>
            </a:r>
            <a:br>
              <a:rPr lang="sv-SE" sz="2400" dirty="0" smtClean="0"/>
            </a:br>
            <a:r>
              <a:rPr lang="sv-SE" sz="2400" dirty="0" smtClean="0"/>
              <a:t>Support from </a:t>
            </a:r>
            <a:r>
              <a:rPr lang="sv-SE" sz="2400" dirty="0" err="1" smtClean="0"/>
              <a:t>society</a:t>
            </a:r>
            <a:r>
              <a:rPr lang="sv-SE" sz="2400" dirty="0" smtClean="0"/>
              <a:t> </a:t>
            </a:r>
            <a:r>
              <a:rPr lang="sv-SE" sz="2400" dirty="0" err="1" smtClean="0"/>
              <a:t>etc</a:t>
            </a:r>
            <a:r>
              <a:rPr lang="sv-SE" sz="2400" dirty="0" smtClean="0"/>
              <a:t>)</a:t>
            </a:r>
          </a:p>
          <a:p>
            <a:endParaRPr lang="sv-SE" sz="2800" dirty="0" smtClean="0"/>
          </a:p>
          <a:p>
            <a:pPr marL="914400" lvl="2" indent="0">
              <a:buNone/>
            </a:pPr>
            <a:endParaRPr lang="sv-SE" dirty="0"/>
          </a:p>
        </p:txBody>
      </p:sp>
    </p:spTree>
    <p:extLst>
      <p:ext uri="{BB962C8B-B14F-4D97-AF65-F5344CB8AC3E}">
        <p14:creationId xmlns:p14="http://schemas.microsoft.com/office/powerpoint/2010/main" val="24956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Examples </a:t>
            </a:r>
            <a:r>
              <a:rPr lang="sv-SE" sz="2800" dirty="0" err="1" smtClean="0"/>
              <a:t>of</a:t>
            </a:r>
            <a:r>
              <a:rPr lang="sv-SE" sz="2800" dirty="0" smtClean="0"/>
              <a:t> </a:t>
            </a:r>
            <a:r>
              <a:rPr lang="sv-SE" sz="2800" dirty="0" err="1" smtClean="0"/>
              <a:t>groups</a:t>
            </a:r>
            <a:r>
              <a:rPr lang="sv-SE" sz="2800" dirty="0" smtClean="0"/>
              <a:t> for </a:t>
            </a:r>
            <a:r>
              <a:rPr lang="sv-SE" sz="2800" dirty="0" err="1" smtClean="0"/>
              <a:t>people</a:t>
            </a:r>
            <a:r>
              <a:rPr lang="sv-SE" sz="2800" dirty="0" smtClean="0"/>
              <a:t> </a:t>
            </a:r>
            <a:r>
              <a:rPr lang="sv-SE" sz="2800" dirty="0" err="1" smtClean="0"/>
              <a:t>with</a:t>
            </a:r>
            <a:r>
              <a:rPr lang="sv-SE" sz="2800" dirty="0" smtClean="0"/>
              <a:t> ASD</a:t>
            </a:r>
            <a:endParaRPr lang="sv-SE" sz="2800" dirty="0"/>
          </a:p>
        </p:txBody>
      </p:sp>
      <p:sp>
        <p:nvSpPr>
          <p:cNvPr id="3" name="Platshållare för innehåll 2"/>
          <p:cNvSpPr>
            <a:spLocks noGrp="1"/>
          </p:cNvSpPr>
          <p:nvPr>
            <p:ph idx="1"/>
          </p:nvPr>
        </p:nvSpPr>
        <p:spPr>
          <a:xfrm>
            <a:off x="467544" y="1916832"/>
            <a:ext cx="8229600" cy="4137025"/>
          </a:xfrm>
        </p:spPr>
        <p:txBody>
          <a:bodyPr/>
          <a:lstStyle/>
          <a:p>
            <a:pPr marL="0" indent="0" eaLnBrk="1" hangingPunct="1">
              <a:buClr>
                <a:srgbClr val="000099"/>
              </a:buClr>
              <a:buNone/>
            </a:pPr>
            <a:r>
              <a:rPr lang="sv-SE" sz="2400" dirty="0" smtClean="0"/>
              <a:t>Groups for </a:t>
            </a:r>
            <a:r>
              <a:rPr lang="sv-SE" sz="2400" dirty="0" err="1" smtClean="0"/>
              <a:t>children</a:t>
            </a:r>
            <a:r>
              <a:rPr lang="sv-SE" sz="2400" dirty="0" smtClean="0"/>
              <a:t> in different </a:t>
            </a:r>
            <a:r>
              <a:rPr lang="sv-SE" sz="2400" dirty="0" err="1" smtClean="0"/>
              <a:t>ages</a:t>
            </a:r>
            <a:r>
              <a:rPr lang="sv-SE" sz="2400" dirty="0" smtClean="0"/>
              <a:t> </a:t>
            </a:r>
            <a:br>
              <a:rPr lang="sv-SE" sz="2400" dirty="0" smtClean="0"/>
            </a:br>
            <a:r>
              <a:rPr lang="sv-SE" sz="2400" dirty="0" smtClean="0"/>
              <a:t>    (session </a:t>
            </a:r>
            <a:r>
              <a:rPr lang="sv-SE" sz="2400" dirty="0" err="1" smtClean="0"/>
              <a:t>with</a:t>
            </a:r>
            <a:r>
              <a:rPr lang="sv-SE" sz="2400" dirty="0" smtClean="0"/>
              <a:t> </a:t>
            </a:r>
            <a:r>
              <a:rPr lang="sv-SE" sz="2400" dirty="0" err="1"/>
              <a:t>parents</a:t>
            </a:r>
            <a:r>
              <a:rPr lang="sv-SE" sz="2400" dirty="0"/>
              <a:t> </a:t>
            </a:r>
            <a:r>
              <a:rPr lang="sv-SE" sz="2400" dirty="0" err="1"/>
              <a:t>before</a:t>
            </a:r>
            <a:r>
              <a:rPr lang="sv-SE" sz="2400" dirty="0"/>
              <a:t> and </a:t>
            </a:r>
            <a:r>
              <a:rPr lang="sv-SE" sz="2400" dirty="0" err="1"/>
              <a:t>after</a:t>
            </a:r>
            <a:r>
              <a:rPr lang="sv-SE" sz="2400" dirty="0"/>
              <a:t> )</a:t>
            </a:r>
            <a:r>
              <a:rPr lang="sv-SE" sz="2400" dirty="0" smtClean="0"/>
              <a:t/>
            </a:r>
            <a:br>
              <a:rPr lang="sv-SE" sz="2400" dirty="0" smtClean="0"/>
            </a:br>
            <a:endParaRPr lang="sv-SE" sz="2400" dirty="0" smtClean="0"/>
          </a:p>
          <a:p>
            <a:pPr marL="0" indent="0" eaLnBrk="1" hangingPunct="1">
              <a:buClr>
                <a:srgbClr val="000099"/>
              </a:buClr>
              <a:buNone/>
            </a:pPr>
            <a:r>
              <a:rPr lang="sv-SE" sz="2400" dirty="0" smtClean="0"/>
              <a:t>Groups for </a:t>
            </a:r>
            <a:r>
              <a:rPr lang="sv-SE" sz="2400" dirty="0" err="1" smtClean="0"/>
              <a:t>adults</a:t>
            </a:r>
            <a:r>
              <a:rPr lang="sv-SE" sz="2400" dirty="0" smtClean="0"/>
              <a:t> </a:t>
            </a:r>
            <a:r>
              <a:rPr lang="sv-SE" sz="2400" dirty="0" err="1" smtClean="0"/>
              <a:t>about</a:t>
            </a:r>
            <a:r>
              <a:rPr lang="sv-SE" sz="2400" dirty="0" smtClean="0"/>
              <a:t>: </a:t>
            </a:r>
          </a:p>
          <a:p>
            <a:pPr lvl="1" eaLnBrk="1" hangingPunct="1">
              <a:buClr>
                <a:srgbClr val="000099"/>
              </a:buClr>
            </a:pPr>
            <a:r>
              <a:rPr lang="sv-SE" sz="2200" dirty="0" smtClean="0"/>
              <a:t>The </a:t>
            </a:r>
            <a:r>
              <a:rPr lang="sv-SE" sz="2200" dirty="0" err="1" smtClean="0"/>
              <a:t>diagnose</a:t>
            </a:r>
            <a:endParaRPr lang="sv-SE" sz="2200" dirty="0"/>
          </a:p>
          <a:p>
            <a:pPr lvl="1" eaLnBrk="1" hangingPunct="1">
              <a:buClr>
                <a:srgbClr val="000099"/>
              </a:buClr>
            </a:pPr>
            <a:r>
              <a:rPr lang="sv-SE" sz="2200" dirty="0" err="1" smtClean="0"/>
              <a:t>Everyday</a:t>
            </a:r>
            <a:r>
              <a:rPr lang="sv-SE" sz="2200" dirty="0" smtClean="0"/>
              <a:t> </a:t>
            </a:r>
            <a:r>
              <a:rPr lang="sv-SE" sz="2200" dirty="0" err="1" smtClean="0"/>
              <a:t>conversations</a:t>
            </a:r>
            <a:endParaRPr lang="sv-SE" sz="2200" dirty="0"/>
          </a:p>
          <a:p>
            <a:pPr lvl="1" eaLnBrk="1" hangingPunct="1">
              <a:buClr>
                <a:srgbClr val="000099"/>
              </a:buClr>
            </a:pPr>
            <a:r>
              <a:rPr lang="sv-SE" sz="2400" dirty="0" smtClean="0"/>
              <a:t>Feelings</a:t>
            </a:r>
            <a:endParaRPr lang="sv-SE" sz="2400" dirty="0"/>
          </a:p>
          <a:p>
            <a:pPr lvl="1" eaLnBrk="1" hangingPunct="1">
              <a:buClr>
                <a:srgbClr val="000099"/>
              </a:buClr>
            </a:pPr>
            <a:r>
              <a:rPr lang="sv-SE" sz="2400" dirty="0" err="1" smtClean="0"/>
              <a:t>Strategies</a:t>
            </a:r>
            <a:r>
              <a:rPr lang="sv-SE" sz="2400" dirty="0" smtClean="0"/>
              <a:t> in </a:t>
            </a:r>
            <a:r>
              <a:rPr lang="sv-SE" sz="2400" dirty="0" err="1" smtClean="0"/>
              <a:t>everyday</a:t>
            </a:r>
            <a:r>
              <a:rPr lang="sv-SE" sz="2400" dirty="0" smtClean="0"/>
              <a:t> </a:t>
            </a:r>
            <a:r>
              <a:rPr lang="sv-SE" sz="2400" dirty="0" err="1" smtClean="0"/>
              <a:t>living</a:t>
            </a:r>
            <a:endParaRPr lang="sv-SE" sz="2400" dirty="0"/>
          </a:p>
          <a:p>
            <a:pPr lvl="1" eaLnBrk="1" hangingPunct="1">
              <a:buClr>
                <a:srgbClr val="000099"/>
              </a:buClr>
            </a:pPr>
            <a:r>
              <a:rPr lang="sv-SE" sz="2400" dirty="0" smtClean="0"/>
              <a:t>Relations</a:t>
            </a:r>
            <a:endParaRPr lang="sv-SE" sz="2400" dirty="0"/>
          </a:p>
          <a:p>
            <a:pPr lvl="1" eaLnBrk="1" hangingPunct="1">
              <a:buClr>
                <a:srgbClr val="000099"/>
              </a:buClr>
            </a:pPr>
            <a:r>
              <a:rPr lang="sv-SE" sz="2400" dirty="0" err="1" smtClean="0"/>
              <a:t>Parenthood</a:t>
            </a:r>
            <a:endParaRPr lang="sv-SE" sz="2400" dirty="0" smtClean="0"/>
          </a:p>
          <a:p>
            <a:pPr marL="914400" lvl="2" indent="0" eaLnBrk="1" hangingPunct="1">
              <a:buClr>
                <a:srgbClr val="000099"/>
              </a:buClr>
              <a:buNone/>
            </a:pPr>
            <a:endParaRPr lang="sv-SE" dirty="0" smtClean="0"/>
          </a:p>
          <a:p>
            <a:pPr eaLnBrk="1" hangingPunct="1"/>
            <a:endParaRPr lang="sv-SE" altLang="sv-SE" dirty="0"/>
          </a:p>
        </p:txBody>
      </p:sp>
    </p:spTree>
    <p:extLst>
      <p:ext uri="{BB962C8B-B14F-4D97-AF65-F5344CB8AC3E}">
        <p14:creationId xmlns:p14="http://schemas.microsoft.com/office/powerpoint/2010/main" val="215706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Basic </a:t>
            </a:r>
            <a:r>
              <a:rPr lang="sv-SE" sz="3200" dirty="0" err="1" smtClean="0"/>
              <a:t>course</a:t>
            </a:r>
            <a:r>
              <a:rPr lang="sv-SE" sz="3200" dirty="0" smtClean="0"/>
              <a:t> for </a:t>
            </a:r>
            <a:r>
              <a:rPr lang="sv-SE" sz="3200" dirty="0" err="1" smtClean="0"/>
              <a:t>parents</a:t>
            </a:r>
            <a:r>
              <a:rPr lang="sv-SE" sz="3200" dirty="0" smtClean="0"/>
              <a:t> </a:t>
            </a:r>
            <a:br>
              <a:rPr lang="sv-SE" sz="3200" dirty="0" smtClean="0"/>
            </a:br>
            <a:r>
              <a:rPr lang="sv-SE" sz="3200" dirty="0" smtClean="0"/>
              <a:t>      </a:t>
            </a:r>
            <a:endParaRPr lang="sv-SE" sz="3200" dirty="0"/>
          </a:p>
        </p:txBody>
      </p:sp>
      <p:sp>
        <p:nvSpPr>
          <p:cNvPr id="3" name="Platshållare för innehåll 2"/>
          <p:cNvSpPr>
            <a:spLocks noGrp="1"/>
          </p:cNvSpPr>
          <p:nvPr>
            <p:ph idx="1"/>
          </p:nvPr>
        </p:nvSpPr>
        <p:spPr>
          <a:xfrm>
            <a:off x="395536" y="1628800"/>
            <a:ext cx="8229600" cy="4569073"/>
          </a:xfrm>
        </p:spPr>
        <p:txBody>
          <a:bodyPr/>
          <a:lstStyle/>
          <a:p>
            <a:pPr marL="0" indent="0" eaLnBrk="1" hangingPunct="1">
              <a:buNone/>
            </a:pPr>
            <a:r>
              <a:rPr lang="sv-SE" dirty="0" smtClean="0"/>
              <a:t>4 sessions</a:t>
            </a:r>
            <a:endParaRPr lang="sv-SE" dirty="0"/>
          </a:p>
          <a:p>
            <a:pPr marL="0" indent="0" eaLnBrk="1" hangingPunct="1">
              <a:buNone/>
            </a:pPr>
            <a:r>
              <a:rPr lang="sv-SE" sz="2400" dirty="0" smtClean="0"/>
              <a:t>Gives </a:t>
            </a:r>
            <a:r>
              <a:rPr lang="sv-SE" sz="2400" dirty="0" err="1" smtClean="0"/>
              <a:t>you</a:t>
            </a:r>
            <a:r>
              <a:rPr lang="sv-SE" sz="2400" dirty="0" smtClean="0"/>
              <a:t> </a:t>
            </a:r>
            <a:r>
              <a:rPr lang="sv-SE" sz="2400" dirty="0" err="1" smtClean="0"/>
              <a:t>knowledge</a:t>
            </a:r>
            <a:r>
              <a:rPr lang="sv-SE" sz="2400" dirty="0" smtClean="0"/>
              <a:t> </a:t>
            </a:r>
            <a:r>
              <a:rPr lang="sv-SE" sz="2400" dirty="0" err="1"/>
              <a:t>about</a:t>
            </a:r>
            <a:r>
              <a:rPr lang="sv-SE" sz="2400" dirty="0"/>
              <a:t> </a:t>
            </a:r>
            <a:r>
              <a:rPr lang="sv-SE" sz="2400" dirty="0" smtClean="0"/>
              <a:t>autism </a:t>
            </a:r>
            <a:r>
              <a:rPr lang="sv-SE" sz="2400" dirty="0"/>
              <a:t>and practical </a:t>
            </a:r>
            <a:r>
              <a:rPr lang="sv-SE" sz="2400" dirty="0" err="1"/>
              <a:t>guidance</a:t>
            </a:r>
            <a:r>
              <a:rPr lang="sv-SE" sz="2400" dirty="0"/>
              <a:t> in </a:t>
            </a:r>
            <a:r>
              <a:rPr lang="sv-SE" sz="2400" dirty="0" err="1"/>
              <a:t>everyday</a:t>
            </a:r>
            <a:r>
              <a:rPr lang="sv-SE" sz="2400" dirty="0"/>
              <a:t> situations. </a:t>
            </a:r>
            <a:r>
              <a:rPr lang="sv-SE" sz="2400" dirty="0" smtClean="0"/>
              <a:t/>
            </a:r>
            <a:br>
              <a:rPr lang="sv-SE" sz="2400" dirty="0" smtClean="0"/>
            </a:br>
            <a:r>
              <a:rPr lang="sv-SE" sz="2400" dirty="0" smtClean="0"/>
              <a:t>The </a:t>
            </a:r>
            <a:r>
              <a:rPr lang="sv-SE" sz="2400" dirty="0" err="1" smtClean="0"/>
              <a:t>course</a:t>
            </a:r>
            <a:r>
              <a:rPr lang="sv-SE" sz="2400" dirty="0" smtClean="0"/>
              <a:t> </a:t>
            </a:r>
            <a:r>
              <a:rPr lang="sv-SE" sz="2400" dirty="0" err="1" smtClean="0"/>
              <a:t>helps</a:t>
            </a:r>
            <a:r>
              <a:rPr lang="sv-SE" sz="2400" dirty="0" smtClean="0"/>
              <a:t> </a:t>
            </a:r>
            <a:r>
              <a:rPr lang="sv-SE" sz="2400" dirty="0" err="1"/>
              <a:t>you</a:t>
            </a:r>
            <a:r>
              <a:rPr lang="sv-SE" sz="2400" dirty="0"/>
              <a:t> </a:t>
            </a:r>
            <a:r>
              <a:rPr lang="sv-SE" sz="2400" dirty="0" err="1"/>
              <a:t>to</a:t>
            </a:r>
            <a:r>
              <a:rPr lang="sv-SE" sz="2400" dirty="0"/>
              <a:t> </a:t>
            </a:r>
            <a:r>
              <a:rPr lang="sv-SE" sz="2400" dirty="0" err="1"/>
              <a:t>structure</a:t>
            </a:r>
            <a:r>
              <a:rPr lang="sv-SE" sz="2400" dirty="0"/>
              <a:t> social interaction, support </a:t>
            </a:r>
            <a:r>
              <a:rPr lang="sv-SE" sz="2400" dirty="0" err="1"/>
              <a:t>communication</a:t>
            </a:r>
            <a:r>
              <a:rPr lang="sv-SE" sz="2400" dirty="0"/>
              <a:t> </a:t>
            </a:r>
            <a:r>
              <a:rPr lang="sv-SE" sz="2400" dirty="0" smtClean="0"/>
              <a:t>and </a:t>
            </a:r>
            <a:r>
              <a:rPr lang="sv-SE" sz="2400" dirty="0" err="1" smtClean="0"/>
              <a:t>to</a:t>
            </a:r>
            <a:r>
              <a:rPr lang="sv-SE" sz="2400" dirty="0" smtClean="0"/>
              <a:t> approach </a:t>
            </a:r>
            <a:r>
              <a:rPr lang="sv-SE" sz="2400" dirty="0"/>
              <a:t>and </a:t>
            </a:r>
            <a:r>
              <a:rPr lang="sv-SE" sz="2400" dirty="0" err="1"/>
              <a:t>prevent</a:t>
            </a:r>
            <a:r>
              <a:rPr lang="sv-SE" sz="2400" dirty="0"/>
              <a:t> </a:t>
            </a:r>
            <a:r>
              <a:rPr lang="sv-SE" sz="2400" dirty="0" err="1" smtClean="0"/>
              <a:t>behavioralproblems</a:t>
            </a:r>
            <a:r>
              <a:rPr lang="sv-SE" sz="2400" dirty="0" smtClean="0"/>
              <a:t>  </a:t>
            </a:r>
          </a:p>
          <a:p>
            <a:pPr marL="0" indent="0" eaLnBrk="1" hangingPunct="1">
              <a:buNone/>
            </a:pPr>
            <a:endParaRPr lang="sv-SE" altLang="sv-SE" sz="2400" dirty="0" smtClean="0"/>
          </a:p>
          <a:p>
            <a:pPr marL="0" indent="0" eaLnBrk="1" hangingPunct="1">
              <a:buNone/>
            </a:pPr>
            <a:r>
              <a:rPr lang="sv-SE" altLang="sv-SE" sz="2400" dirty="0" smtClean="0"/>
              <a:t>1. Presentation ASD &amp; MR</a:t>
            </a:r>
            <a:endParaRPr lang="sv-SE" altLang="sv-SE" sz="2400" dirty="0"/>
          </a:p>
          <a:p>
            <a:pPr marL="0" indent="0" eaLnBrk="1" hangingPunct="1">
              <a:buNone/>
            </a:pPr>
            <a:r>
              <a:rPr lang="sv-SE" altLang="sv-SE" sz="2400" dirty="0"/>
              <a:t>2. </a:t>
            </a:r>
            <a:r>
              <a:rPr lang="sv-SE" altLang="sv-SE" sz="2400" dirty="0" err="1" smtClean="0"/>
              <a:t>Cognition</a:t>
            </a:r>
            <a:r>
              <a:rPr lang="sv-SE" altLang="sv-SE" sz="2400" dirty="0" smtClean="0"/>
              <a:t> </a:t>
            </a:r>
            <a:r>
              <a:rPr lang="sv-SE" altLang="sv-SE" sz="2400" dirty="0"/>
              <a:t>&amp; </a:t>
            </a:r>
            <a:r>
              <a:rPr lang="sv-SE" altLang="sv-SE" sz="2400" dirty="0" smtClean="0"/>
              <a:t>Perception </a:t>
            </a:r>
            <a:r>
              <a:rPr lang="sv-SE" altLang="sv-SE" sz="2400" dirty="0" err="1" smtClean="0"/>
              <a:t>difficulties</a:t>
            </a:r>
            <a:r>
              <a:rPr lang="sv-SE" altLang="sv-SE" sz="2400" dirty="0"/>
              <a:t> </a:t>
            </a:r>
            <a:endParaRPr lang="sv-SE" altLang="sv-SE" sz="2400" dirty="0" smtClean="0"/>
          </a:p>
          <a:p>
            <a:pPr marL="0" indent="0" eaLnBrk="1" hangingPunct="1">
              <a:buNone/>
            </a:pPr>
            <a:r>
              <a:rPr lang="sv-SE" altLang="sv-SE" sz="2400" dirty="0" smtClean="0"/>
              <a:t>3</a:t>
            </a:r>
            <a:r>
              <a:rPr lang="sv-SE" altLang="sv-SE" sz="2400" dirty="0"/>
              <a:t>. </a:t>
            </a:r>
            <a:r>
              <a:rPr lang="sv-SE" altLang="sv-SE" sz="2400" dirty="0" smtClean="0"/>
              <a:t>Communication</a:t>
            </a:r>
            <a:r>
              <a:rPr lang="sv-SE" altLang="sv-SE" sz="2400" dirty="0"/>
              <a:t>, </a:t>
            </a:r>
            <a:r>
              <a:rPr lang="sv-SE" altLang="sv-SE" sz="2400" dirty="0" smtClean="0"/>
              <a:t>Social interaction,</a:t>
            </a:r>
            <a:r>
              <a:rPr lang="sv-SE" altLang="sv-SE" sz="2400" dirty="0"/>
              <a:t> </a:t>
            </a:r>
            <a:r>
              <a:rPr lang="sv-SE" altLang="sv-SE" sz="2400" dirty="0" err="1" smtClean="0"/>
              <a:t>Behavior</a:t>
            </a:r>
            <a:endParaRPr lang="sv-SE" altLang="sv-SE" sz="2400" dirty="0"/>
          </a:p>
          <a:p>
            <a:pPr marL="0" indent="0" eaLnBrk="1" hangingPunct="1">
              <a:buNone/>
            </a:pPr>
            <a:r>
              <a:rPr lang="sv-SE" altLang="sv-SE" sz="2400" dirty="0"/>
              <a:t>4. </a:t>
            </a:r>
            <a:r>
              <a:rPr lang="sv-SE" altLang="sv-SE" sz="2400" dirty="0" smtClean="0"/>
              <a:t>Visual support</a:t>
            </a:r>
            <a:endParaRPr lang="sv-SE" sz="2400" dirty="0"/>
          </a:p>
          <a:p>
            <a:pPr lvl="1">
              <a:buFont typeface="Courier New" panose="02070309020205020404" pitchFamily="49" charset="0"/>
              <a:buChar char="o"/>
            </a:pPr>
            <a:endParaRPr lang="sv-SE" sz="2800" dirty="0"/>
          </a:p>
          <a:p>
            <a:endParaRPr lang="sv-SE" dirty="0"/>
          </a:p>
        </p:txBody>
      </p:sp>
    </p:spTree>
    <p:extLst>
      <p:ext uri="{BB962C8B-B14F-4D97-AF65-F5344CB8AC3E}">
        <p14:creationId xmlns:p14="http://schemas.microsoft.com/office/powerpoint/2010/main" val="3462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t>3) </a:t>
            </a:r>
            <a:r>
              <a:rPr lang="sv-SE" sz="3600" dirty="0" err="1" smtClean="0"/>
              <a:t>Individual</a:t>
            </a:r>
            <a:r>
              <a:rPr lang="sv-SE" sz="3600" dirty="0" smtClean="0"/>
              <a:t> support </a:t>
            </a:r>
            <a:endParaRPr lang="sv-SE" sz="3600" dirty="0"/>
          </a:p>
        </p:txBody>
      </p:sp>
      <p:sp>
        <p:nvSpPr>
          <p:cNvPr id="4" name="Text Box 5"/>
          <p:cNvSpPr txBox="1">
            <a:spLocks noGrp="1" noChangeArrowheads="1"/>
          </p:cNvSpPr>
          <p:nvPr>
            <p:ph idx="1"/>
          </p:nvPr>
        </p:nvSpPr>
        <p:spPr bwMode="auto">
          <a:xfrm>
            <a:off x="457200" y="2033588"/>
            <a:ext cx="8229600" cy="3970318"/>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v-SE" altLang="sv-SE" dirty="0" err="1" smtClean="0">
                <a:latin typeface="+mn-lt"/>
              </a:rPr>
              <a:t>Advice</a:t>
            </a:r>
            <a:r>
              <a:rPr lang="sv-SE" altLang="sv-SE" dirty="0" smtClean="0">
                <a:latin typeface="+mn-lt"/>
              </a:rPr>
              <a:t> and support </a:t>
            </a:r>
            <a:r>
              <a:rPr lang="sv-SE" altLang="sv-SE" dirty="0" err="1" smtClean="0">
                <a:latin typeface="+mn-lt"/>
              </a:rPr>
              <a:t>to</a:t>
            </a:r>
            <a:r>
              <a:rPr lang="sv-SE" altLang="sv-SE" dirty="0" smtClean="0">
                <a:latin typeface="+mn-lt"/>
              </a:rPr>
              <a:t> </a:t>
            </a:r>
            <a:r>
              <a:rPr lang="sv-SE" altLang="sv-SE" dirty="0" err="1" smtClean="0">
                <a:latin typeface="+mn-lt"/>
              </a:rPr>
              <a:t>parents</a:t>
            </a:r>
            <a:r>
              <a:rPr lang="sv-SE" altLang="sv-SE" dirty="0">
                <a:latin typeface="+mn-lt"/>
              </a:rPr>
              <a:t>,</a:t>
            </a:r>
            <a:r>
              <a:rPr lang="sv-SE" altLang="sv-SE" dirty="0" smtClean="0">
                <a:latin typeface="+mn-lt"/>
              </a:rPr>
              <a:t> </a:t>
            </a:r>
            <a:br>
              <a:rPr lang="sv-SE" altLang="sv-SE" dirty="0" smtClean="0">
                <a:latin typeface="+mn-lt"/>
              </a:rPr>
            </a:br>
            <a:r>
              <a:rPr lang="sv-SE" altLang="sv-SE" dirty="0" smtClean="0">
                <a:latin typeface="+mn-lt"/>
              </a:rPr>
              <a:t>interventions </a:t>
            </a:r>
            <a:r>
              <a:rPr lang="sv-SE" altLang="sv-SE" dirty="0" err="1" smtClean="0">
                <a:latin typeface="+mn-lt"/>
              </a:rPr>
              <a:t>to</a:t>
            </a:r>
            <a:r>
              <a:rPr lang="sv-SE" altLang="sv-SE" dirty="0" smtClean="0">
                <a:latin typeface="+mn-lt"/>
              </a:rPr>
              <a:t> the </a:t>
            </a:r>
            <a:r>
              <a:rPr lang="sv-SE" altLang="sv-SE" dirty="0" err="1" smtClean="0">
                <a:latin typeface="+mn-lt"/>
              </a:rPr>
              <a:t>child</a:t>
            </a:r>
            <a:r>
              <a:rPr lang="sv-SE" altLang="sv-SE" dirty="0" smtClean="0">
                <a:latin typeface="+mn-lt"/>
              </a:rPr>
              <a:t> /adult </a:t>
            </a:r>
            <a:r>
              <a:rPr lang="sv-SE" altLang="sv-SE" dirty="0" err="1" smtClean="0">
                <a:latin typeface="+mn-lt"/>
              </a:rPr>
              <a:t>with</a:t>
            </a:r>
            <a:r>
              <a:rPr lang="sv-SE" altLang="sv-SE" dirty="0" smtClean="0">
                <a:latin typeface="+mn-lt"/>
              </a:rPr>
              <a:t> ASD</a:t>
            </a:r>
            <a:br>
              <a:rPr lang="sv-SE" altLang="sv-SE" dirty="0" smtClean="0">
                <a:latin typeface="+mn-lt"/>
              </a:rPr>
            </a:br>
            <a:endParaRPr lang="sv-SE" altLang="sv-SE" dirty="0">
              <a:latin typeface="+mn-lt"/>
            </a:endParaRPr>
          </a:p>
          <a:p>
            <a:pPr eaLnBrk="1" hangingPunct="1">
              <a:spcBef>
                <a:spcPct val="50000"/>
              </a:spcBef>
            </a:pPr>
            <a:r>
              <a:rPr lang="sv-SE" altLang="sv-SE" dirty="0" err="1" smtClean="0">
                <a:latin typeface="+mn-lt"/>
              </a:rPr>
              <a:t>Consultation</a:t>
            </a:r>
            <a:r>
              <a:rPr lang="sv-SE" altLang="sv-SE" dirty="0" smtClean="0">
                <a:latin typeface="+mn-lt"/>
              </a:rPr>
              <a:t> </a:t>
            </a:r>
            <a:r>
              <a:rPr lang="sv-SE" altLang="sv-SE" dirty="0" err="1" smtClean="0">
                <a:latin typeface="+mn-lt"/>
              </a:rPr>
              <a:t>to</a:t>
            </a:r>
            <a:r>
              <a:rPr lang="sv-SE" altLang="sv-SE" dirty="0" smtClean="0">
                <a:latin typeface="+mn-lt"/>
              </a:rPr>
              <a:t> </a:t>
            </a:r>
            <a:r>
              <a:rPr lang="sv-SE" altLang="sv-SE" dirty="0" err="1" smtClean="0">
                <a:latin typeface="+mn-lt"/>
              </a:rPr>
              <a:t>network</a:t>
            </a:r>
            <a:r>
              <a:rPr lang="sv-SE" altLang="sv-SE" dirty="0" smtClean="0">
                <a:latin typeface="+mn-lt"/>
              </a:rPr>
              <a:t> (</a:t>
            </a:r>
            <a:r>
              <a:rPr lang="sv-SE" altLang="sv-SE" dirty="0" err="1" smtClean="0">
                <a:latin typeface="+mn-lt"/>
              </a:rPr>
              <a:t>schoolteachers</a:t>
            </a:r>
            <a:r>
              <a:rPr lang="sv-SE" altLang="sv-SE" dirty="0" smtClean="0">
                <a:latin typeface="+mn-lt"/>
              </a:rPr>
              <a:t> and </a:t>
            </a:r>
            <a:r>
              <a:rPr lang="sv-SE" altLang="sv-SE" dirty="0" err="1" smtClean="0">
                <a:latin typeface="+mn-lt"/>
              </a:rPr>
              <a:t>assistants</a:t>
            </a:r>
            <a:r>
              <a:rPr lang="sv-SE" altLang="sv-SE" dirty="0" smtClean="0">
                <a:latin typeface="+mn-lt"/>
              </a:rPr>
              <a:t>, </a:t>
            </a:r>
            <a:r>
              <a:rPr lang="sv-SE" altLang="sv-SE" dirty="0" err="1" smtClean="0">
                <a:latin typeface="+mn-lt"/>
              </a:rPr>
              <a:t>staff</a:t>
            </a:r>
            <a:r>
              <a:rPr lang="sv-SE" altLang="sv-SE" dirty="0" smtClean="0">
                <a:latin typeface="+mn-lt"/>
              </a:rPr>
              <a:t> in </a:t>
            </a:r>
            <a:r>
              <a:rPr lang="sv-SE" altLang="sv-SE" dirty="0" err="1" smtClean="0">
                <a:latin typeface="+mn-lt"/>
              </a:rPr>
              <a:t>shortterm-homes</a:t>
            </a:r>
            <a:r>
              <a:rPr lang="sv-SE" altLang="sv-SE" dirty="0">
                <a:latin typeface="+mn-lt"/>
              </a:rPr>
              <a:t>/</a:t>
            </a:r>
            <a:r>
              <a:rPr lang="sv-SE" altLang="sv-SE" dirty="0" smtClean="0">
                <a:latin typeface="+mn-lt"/>
              </a:rPr>
              <a:t> </a:t>
            </a:r>
            <a:r>
              <a:rPr lang="sv-SE" altLang="sv-SE" dirty="0" err="1" smtClean="0">
                <a:latin typeface="+mn-lt"/>
              </a:rPr>
              <a:t>grouphomes</a:t>
            </a:r>
            <a:r>
              <a:rPr lang="sv-SE" altLang="sv-SE" dirty="0">
                <a:latin typeface="+mn-lt"/>
              </a:rPr>
              <a:t>/</a:t>
            </a:r>
            <a:r>
              <a:rPr lang="sv-SE" altLang="sv-SE" dirty="0" smtClean="0">
                <a:latin typeface="+mn-lt"/>
              </a:rPr>
              <a:t> </a:t>
            </a:r>
            <a:r>
              <a:rPr lang="sv-SE" altLang="sv-SE" dirty="0" err="1" smtClean="0">
                <a:latin typeface="+mn-lt"/>
              </a:rPr>
              <a:t>day</a:t>
            </a:r>
            <a:r>
              <a:rPr lang="sv-SE" altLang="sv-SE" dirty="0" smtClean="0">
                <a:latin typeface="+mn-lt"/>
              </a:rPr>
              <a:t> services)</a:t>
            </a:r>
            <a:br>
              <a:rPr lang="sv-SE" altLang="sv-SE" dirty="0" smtClean="0">
                <a:latin typeface="+mn-lt"/>
              </a:rPr>
            </a:br>
            <a:endParaRPr lang="sv-SE" altLang="sv-SE" dirty="0" smtClean="0">
              <a:latin typeface="+mn-lt"/>
            </a:endParaRPr>
          </a:p>
          <a:p>
            <a:pPr eaLnBrk="1" hangingPunct="1">
              <a:spcBef>
                <a:spcPct val="50000"/>
              </a:spcBef>
            </a:pPr>
            <a:r>
              <a:rPr lang="sv-SE" altLang="sv-SE" dirty="0" err="1" smtClean="0">
                <a:latin typeface="+mn-lt"/>
              </a:rPr>
              <a:t>Coordination</a:t>
            </a:r>
            <a:r>
              <a:rPr lang="sv-SE" altLang="sv-SE" dirty="0" smtClean="0">
                <a:latin typeface="+mn-lt"/>
              </a:rPr>
              <a:t> </a:t>
            </a:r>
          </a:p>
        </p:txBody>
      </p:sp>
    </p:spTree>
    <p:extLst>
      <p:ext uri="{BB962C8B-B14F-4D97-AF65-F5344CB8AC3E}">
        <p14:creationId xmlns:p14="http://schemas.microsoft.com/office/powerpoint/2010/main" val="117027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smtClean="0"/>
              <a:t>Who</a:t>
            </a:r>
            <a:r>
              <a:rPr lang="sv-SE" dirty="0" smtClean="0"/>
              <a:t> </a:t>
            </a:r>
            <a:r>
              <a:rPr lang="sv-SE" dirty="0" err="1" smtClean="0"/>
              <a:t>are</a:t>
            </a:r>
            <a:r>
              <a:rPr lang="sv-SE" dirty="0" smtClean="0"/>
              <a:t> </a:t>
            </a:r>
            <a:r>
              <a:rPr lang="sv-SE" dirty="0" err="1" smtClean="0"/>
              <a:t>doing</a:t>
            </a:r>
            <a:r>
              <a:rPr lang="sv-SE" dirty="0" smtClean="0"/>
              <a:t> it?</a:t>
            </a:r>
            <a:endParaRPr lang="sv-SE" dirty="0"/>
          </a:p>
        </p:txBody>
      </p:sp>
      <p:sp>
        <p:nvSpPr>
          <p:cNvPr id="3" name="Platshållare för innehåll 2"/>
          <p:cNvSpPr>
            <a:spLocks noGrp="1"/>
          </p:cNvSpPr>
          <p:nvPr>
            <p:ph idx="1"/>
          </p:nvPr>
        </p:nvSpPr>
        <p:spPr/>
        <p:txBody>
          <a:bodyPr/>
          <a:lstStyle/>
          <a:p>
            <a:pPr marL="0" indent="0">
              <a:buNone/>
            </a:pPr>
            <a:r>
              <a:rPr lang="sv-SE" dirty="0" smtClean="0"/>
              <a:t>Team </a:t>
            </a:r>
            <a:r>
              <a:rPr lang="sv-SE" dirty="0" err="1" smtClean="0"/>
              <a:t>of</a:t>
            </a:r>
            <a:r>
              <a:rPr lang="sv-SE" dirty="0" smtClean="0"/>
              <a:t> </a:t>
            </a:r>
          </a:p>
          <a:p>
            <a:r>
              <a:rPr lang="sv-SE" dirty="0" err="1"/>
              <a:t>Occupational</a:t>
            </a:r>
            <a:r>
              <a:rPr lang="sv-SE" dirty="0"/>
              <a:t> </a:t>
            </a:r>
            <a:r>
              <a:rPr lang="sv-SE" dirty="0" err="1"/>
              <a:t>therapists</a:t>
            </a:r>
            <a:endParaRPr lang="sv-SE" dirty="0"/>
          </a:p>
          <a:p>
            <a:r>
              <a:rPr lang="sv-SE" dirty="0"/>
              <a:t>Special </a:t>
            </a:r>
            <a:r>
              <a:rPr lang="sv-SE" dirty="0" err="1" smtClean="0"/>
              <a:t>education</a:t>
            </a:r>
            <a:r>
              <a:rPr lang="sv-SE" dirty="0" smtClean="0"/>
              <a:t> </a:t>
            </a:r>
            <a:r>
              <a:rPr lang="sv-SE" dirty="0" err="1" smtClean="0"/>
              <a:t>teachers</a:t>
            </a:r>
            <a:endParaRPr lang="sv-SE" dirty="0"/>
          </a:p>
          <a:p>
            <a:r>
              <a:rPr lang="sv-SE" dirty="0" err="1" smtClean="0"/>
              <a:t>Speachpathologists</a:t>
            </a:r>
            <a:endParaRPr lang="sv-SE" dirty="0" smtClean="0"/>
          </a:p>
          <a:p>
            <a:r>
              <a:rPr lang="sv-SE" dirty="0" err="1" smtClean="0"/>
              <a:t>Counselers</a:t>
            </a:r>
            <a:endParaRPr lang="sv-SE" dirty="0" smtClean="0"/>
          </a:p>
          <a:p>
            <a:r>
              <a:rPr lang="sv-SE" dirty="0" err="1" smtClean="0"/>
              <a:t>Psycologists</a:t>
            </a:r>
            <a:r>
              <a:rPr lang="sv-SE" dirty="0" smtClean="0"/>
              <a:t> </a:t>
            </a:r>
          </a:p>
        </p:txBody>
      </p:sp>
      <p:pic>
        <p:nvPicPr>
          <p:cNvPr id="4" name="Picture 6" descr="C:\Users\Marie\AppData\Local\Microsoft\Windows\Temporary Internet Files\Content.IE5\E1OO65AU\MM910001094[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194004"/>
            <a:ext cx="1944216" cy="286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descr="Ocuupational therapist"/>
          <p:cNvSpPr>
            <a:spLocks noGrp="1"/>
          </p:cNvSpPr>
          <p:nvPr>
            <p:ph idx="1"/>
          </p:nvPr>
        </p:nvSpPr>
        <p:spPr>
          <a:xfrm>
            <a:off x="0" y="0"/>
            <a:ext cx="9071992" cy="6858000"/>
          </a:xfrm>
          <a:prstGeom prst="star5">
            <a:avLst>
              <a:gd name="adj" fmla="val 19866"/>
              <a:gd name="hf" fmla="val 105146"/>
              <a:gd name="vf" fmla="val 110557"/>
            </a:avLst>
          </a:prstGeom>
          <a:solidFill>
            <a:srgbClr val="7030A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sv-SE" dirty="0"/>
          </a:p>
        </p:txBody>
      </p:sp>
      <p:sp>
        <p:nvSpPr>
          <p:cNvPr id="5" name="textruta 4"/>
          <p:cNvSpPr txBox="1"/>
          <p:nvPr/>
        </p:nvSpPr>
        <p:spPr>
          <a:xfrm>
            <a:off x="3779912" y="3175686"/>
            <a:ext cx="1903085" cy="923330"/>
          </a:xfrm>
          <a:prstGeom prst="rect">
            <a:avLst/>
          </a:prstGeom>
          <a:noFill/>
        </p:spPr>
        <p:txBody>
          <a:bodyPr wrap="none" rtlCol="0">
            <a:spAutoFit/>
          </a:bodyPr>
          <a:lstStyle/>
          <a:p>
            <a:r>
              <a:rPr lang="sv-SE" b="1" dirty="0" smtClean="0"/>
              <a:t>ASD, MR</a:t>
            </a:r>
          </a:p>
          <a:p>
            <a:endParaRPr lang="sv-SE" b="1" dirty="0"/>
          </a:p>
          <a:p>
            <a:r>
              <a:rPr lang="sv-SE" b="1" dirty="0" smtClean="0"/>
              <a:t>ABA, TEACCH</a:t>
            </a:r>
            <a:endParaRPr lang="sv-SE" b="1" dirty="0"/>
          </a:p>
        </p:txBody>
      </p:sp>
      <p:sp>
        <p:nvSpPr>
          <p:cNvPr id="7" name="textruta 6"/>
          <p:cNvSpPr txBox="1"/>
          <p:nvPr/>
        </p:nvSpPr>
        <p:spPr>
          <a:xfrm>
            <a:off x="971600" y="2771636"/>
            <a:ext cx="1656184" cy="369332"/>
          </a:xfrm>
          <a:prstGeom prst="rect">
            <a:avLst/>
          </a:prstGeom>
          <a:noFill/>
        </p:spPr>
        <p:txBody>
          <a:bodyPr wrap="square" rtlCol="0">
            <a:spAutoFit/>
          </a:bodyPr>
          <a:lstStyle/>
          <a:p>
            <a:r>
              <a:rPr lang="sv-SE" dirty="0" err="1"/>
              <a:t>P</a:t>
            </a:r>
            <a:r>
              <a:rPr lang="sv-SE" dirty="0" err="1" smtClean="0"/>
              <a:t>sychologist</a:t>
            </a:r>
            <a:endParaRPr lang="sv-SE" dirty="0"/>
          </a:p>
        </p:txBody>
      </p:sp>
      <p:sp>
        <p:nvSpPr>
          <p:cNvPr id="8" name="textruta 7"/>
          <p:cNvSpPr txBox="1"/>
          <p:nvPr/>
        </p:nvSpPr>
        <p:spPr>
          <a:xfrm>
            <a:off x="6588224" y="2852878"/>
            <a:ext cx="1512168" cy="646331"/>
          </a:xfrm>
          <a:prstGeom prst="rect">
            <a:avLst/>
          </a:prstGeom>
          <a:noFill/>
        </p:spPr>
        <p:txBody>
          <a:bodyPr wrap="square" rtlCol="0">
            <a:spAutoFit/>
          </a:bodyPr>
          <a:lstStyle/>
          <a:p>
            <a:r>
              <a:rPr lang="sv-SE" dirty="0" err="1" smtClean="0"/>
              <a:t>Spec.educ.teach</a:t>
            </a:r>
            <a:r>
              <a:rPr lang="sv-SE" dirty="0" smtClean="0"/>
              <a:t>.</a:t>
            </a:r>
            <a:endParaRPr lang="sv-SE" dirty="0"/>
          </a:p>
        </p:txBody>
      </p:sp>
      <p:sp>
        <p:nvSpPr>
          <p:cNvPr id="9" name="textruta 8"/>
          <p:cNvSpPr txBox="1"/>
          <p:nvPr/>
        </p:nvSpPr>
        <p:spPr>
          <a:xfrm>
            <a:off x="3779912" y="1268760"/>
            <a:ext cx="1512168" cy="646331"/>
          </a:xfrm>
          <a:prstGeom prst="rect">
            <a:avLst/>
          </a:prstGeom>
          <a:noFill/>
        </p:spPr>
        <p:txBody>
          <a:bodyPr wrap="square" rtlCol="0">
            <a:spAutoFit/>
          </a:bodyPr>
          <a:lstStyle/>
          <a:p>
            <a:r>
              <a:rPr lang="sv-SE" dirty="0" smtClean="0"/>
              <a:t/>
            </a:r>
            <a:br>
              <a:rPr lang="sv-SE" dirty="0" smtClean="0"/>
            </a:br>
            <a:r>
              <a:rPr lang="sv-SE" dirty="0" err="1" smtClean="0"/>
              <a:t>Occ.therap</a:t>
            </a:r>
            <a:r>
              <a:rPr lang="sv-SE" dirty="0" smtClean="0"/>
              <a:t>.</a:t>
            </a:r>
            <a:endParaRPr lang="sv-SE" dirty="0"/>
          </a:p>
        </p:txBody>
      </p:sp>
      <p:sp>
        <p:nvSpPr>
          <p:cNvPr id="10" name="textruta 9"/>
          <p:cNvSpPr txBox="1"/>
          <p:nvPr/>
        </p:nvSpPr>
        <p:spPr>
          <a:xfrm>
            <a:off x="5292080" y="5301208"/>
            <a:ext cx="1800200" cy="369332"/>
          </a:xfrm>
          <a:prstGeom prst="rect">
            <a:avLst/>
          </a:prstGeom>
          <a:noFill/>
        </p:spPr>
        <p:txBody>
          <a:bodyPr wrap="square" rtlCol="0">
            <a:spAutoFit/>
          </a:bodyPr>
          <a:lstStyle/>
          <a:p>
            <a:r>
              <a:rPr lang="sv-SE" dirty="0" err="1" smtClean="0"/>
              <a:t>Counseler</a:t>
            </a:r>
            <a:r>
              <a:rPr lang="sv-SE" dirty="0" smtClean="0"/>
              <a:t>.</a:t>
            </a:r>
            <a:endParaRPr lang="sv-SE" dirty="0"/>
          </a:p>
        </p:txBody>
      </p:sp>
      <p:sp>
        <p:nvSpPr>
          <p:cNvPr id="11" name="textruta 10"/>
          <p:cNvSpPr txBox="1"/>
          <p:nvPr/>
        </p:nvSpPr>
        <p:spPr>
          <a:xfrm>
            <a:off x="2199957" y="5379873"/>
            <a:ext cx="1512168" cy="646331"/>
          </a:xfrm>
          <a:prstGeom prst="rect">
            <a:avLst/>
          </a:prstGeom>
          <a:noFill/>
        </p:spPr>
        <p:txBody>
          <a:bodyPr wrap="square" rtlCol="0">
            <a:spAutoFit/>
          </a:bodyPr>
          <a:lstStyle/>
          <a:p>
            <a:r>
              <a:rPr lang="sv-SE" dirty="0" err="1" smtClean="0"/>
              <a:t>Speech</a:t>
            </a:r>
            <a:r>
              <a:rPr lang="sv-SE" dirty="0" smtClean="0"/>
              <a:t> </a:t>
            </a:r>
            <a:r>
              <a:rPr lang="sv-SE" dirty="0" err="1" smtClean="0"/>
              <a:t>therap</a:t>
            </a:r>
            <a:r>
              <a:rPr lang="sv-SE" dirty="0" smtClean="0"/>
              <a:t>.</a:t>
            </a:r>
            <a:endParaRPr lang="sv-SE" dirty="0"/>
          </a:p>
        </p:txBody>
      </p:sp>
      <p:sp>
        <p:nvSpPr>
          <p:cNvPr id="12" name="Ring 11"/>
          <p:cNvSpPr/>
          <p:nvPr/>
        </p:nvSpPr>
        <p:spPr>
          <a:xfrm flipH="1">
            <a:off x="2483768" y="2060847"/>
            <a:ext cx="4077158" cy="3425027"/>
          </a:xfrm>
          <a:prstGeom prst="donut">
            <a:avLst>
              <a:gd name="adj" fmla="val 954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4603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692696"/>
            <a:ext cx="8229600" cy="1146646"/>
          </a:xfrm>
        </p:spPr>
        <p:txBody>
          <a:bodyPr/>
          <a:lstStyle/>
          <a:p>
            <a:r>
              <a:rPr lang="sv-SE" dirty="0" smtClean="0"/>
              <a:t>Form for </a:t>
            </a:r>
            <a:r>
              <a:rPr lang="sv-SE" dirty="0" err="1" smtClean="0"/>
              <a:t>assesment</a:t>
            </a:r>
            <a:endParaRPr lang="sv-SE" dirty="0"/>
          </a:p>
        </p:txBody>
      </p:sp>
      <p:sp>
        <p:nvSpPr>
          <p:cNvPr id="3" name="Platshållare för innehåll 2"/>
          <p:cNvSpPr>
            <a:spLocks noGrp="1"/>
          </p:cNvSpPr>
          <p:nvPr>
            <p:ph idx="1"/>
          </p:nvPr>
        </p:nvSpPr>
        <p:spPr>
          <a:xfrm>
            <a:off x="457200" y="1844824"/>
            <a:ext cx="8229600" cy="4325789"/>
          </a:xfrm>
        </p:spPr>
        <p:txBody>
          <a:bodyPr/>
          <a:lstStyle/>
          <a:p>
            <a:r>
              <a:rPr lang="sv-SE" sz="2400" dirty="0" err="1" smtClean="0"/>
              <a:t>Name</a:t>
            </a:r>
            <a:r>
              <a:rPr lang="sv-SE" sz="2400" dirty="0"/>
              <a:t> </a:t>
            </a:r>
            <a:r>
              <a:rPr lang="sv-SE" sz="2400" dirty="0" smtClean="0"/>
              <a:t>__________________________________</a:t>
            </a:r>
          </a:p>
          <a:p>
            <a:r>
              <a:rPr lang="sv-SE" sz="2400" dirty="0" err="1" smtClean="0"/>
              <a:t>Network</a:t>
            </a:r>
            <a:r>
              <a:rPr lang="sv-SE" sz="2400" dirty="0" smtClean="0"/>
              <a:t>_________________________________</a:t>
            </a:r>
          </a:p>
          <a:p>
            <a:r>
              <a:rPr lang="sv-SE" sz="2400" dirty="0" err="1" smtClean="0"/>
              <a:t>Activities</a:t>
            </a:r>
            <a:r>
              <a:rPr lang="sv-SE" sz="2400" dirty="0" smtClean="0"/>
              <a:t> </a:t>
            </a:r>
            <a:r>
              <a:rPr lang="sv-SE" sz="2000" dirty="0" smtClean="0"/>
              <a:t>(play and social interaction)________________</a:t>
            </a:r>
          </a:p>
          <a:p>
            <a:r>
              <a:rPr lang="sv-SE" sz="2400" dirty="0" smtClean="0"/>
              <a:t>Basic </a:t>
            </a:r>
            <a:r>
              <a:rPr lang="sv-SE" sz="2400" dirty="0" err="1" smtClean="0"/>
              <a:t>skills</a:t>
            </a:r>
            <a:r>
              <a:rPr lang="sv-SE" sz="2400" dirty="0" smtClean="0"/>
              <a:t> in </a:t>
            </a:r>
            <a:r>
              <a:rPr lang="sv-SE" sz="2400" dirty="0" err="1" smtClean="0"/>
              <a:t>everyday</a:t>
            </a:r>
            <a:r>
              <a:rPr lang="sv-SE" sz="2400" dirty="0" smtClean="0"/>
              <a:t> </a:t>
            </a:r>
            <a:r>
              <a:rPr lang="sv-SE" sz="2400" dirty="0" err="1" smtClean="0"/>
              <a:t>life</a:t>
            </a:r>
            <a:r>
              <a:rPr lang="sv-SE" sz="2400" dirty="0" smtClean="0"/>
              <a:t> </a:t>
            </a:r>
            <a:r>
              <a:rPr lang="sv-SE" sz="2000" dirty="0" smtClean="0"/>
              <a:t>(</a:t>
            </a:r>
            <a:r>
              <a:rPr lang="sv-SE" sz="2000" dirty="0" err="1" smtClean="0"/>
              <a:t>food</a:t>
            </a:r>
            <a:r>
              <a:rPr lang="sv-SE" sz="2000" dirty="0" smtClean="0"/>
              <a:t>, </a:t>
            </a:r>
            <a:r>
              <a:rPr lang="sv-SE" sz="2000" dirty="0" err="1" smtClean="0"/>
              <a:t>sleep</a:t>
            </a:r>
            <a:r>
              <a:rPr lang="sv-SE" sz="2000" dirty="0" smtClean="0"/>
              <a:t>, hygien, </a:t>
            </a:r>
            <a:r>
              <a:rPr lang="sv-SE" sz="2000" dirty="0" err="1" smtClean="0"/>
              <a:t>etc</a:t>
            </a:r>
            <a:r>
              <a:rPr lang="sv-SE" sz="2000" dirty="0" smtClean="0"/>
              <a:t>)_</a:t>
            </a:r>
          </a:p>
          <a:p>
            <a:r>
              <a:rPr lang="sv-SE" sz="2400" dirty="0" smtClean="0"/>
              <a:t>Communication___________________________</a:t>
            </a:r>
          </a:p>
          <a:p>
            <a:r>
              <a:rPr lang="sv-SE" sz="2400" dirty="0" err="1" smtClean="0"/>
              <a:t>Behavior</a:t>
            </a:r>
            <a:r>
              <a:rPr lang="sv-SE" sz="2400" dirty="0" smtClean="0"/>
              <a:t> </a:t>
            </a:r>
            <a:r>
              <a:rPr lang="sv-SE" sz="2000" dirty="0" smtClean="0"/>
              <a:t>(</a:t>
            </a:r>
            <a:r>
              <a:rPr lang="sv-SE" sz="2000" dirty="0" err="1" smtClean="0"/>
              <a:t>strengths</a:t>
            </a:r>
            <a:r>
              <a:rPr lang="sv-SE" sz="2000" dirty="0" smtClean="0"/>
              <a:t> and </a:t>
            </a:r>
            <a:r>
              <a:rPr lang="sv-SE" sz="2000" dirty="0" err="1" smtClean="0"/>
              <a:t>weeknesses</a:t>
            </a:r>
            <a:r>
              <a:rPr lang="sv-SE" sz="2000" dirty="0" smtClean="0"/>
              <a:t>)________________</a:t>
            </a:r>
            <a:endParaRPr lang="sv-SE" sz="2000" dirty="0"/>
          </a:p>
          <a:p>
            <a:r>
              <a:rPr lang="sv-SE" sz="2400" dirty="0" err="1" smtClean="0"/>
              <a:t>Motoractivities</a:t>
            </a:r>
            <a:r>
              <a:rPr lang="sv-SE" sz="2400" dirty="0" smtClean="0"/>
              <a:t>____________________________</a:t>
            </a:r>
            <a:endParaRPr lang="sv-SE" sz="2000" dirty="0" smtClean="0"/>
          </a:p>
          <a:p>
            <a:r>
              <a:rPr lang="sv-SE" sz="2400" dirty="0" smtClean="0"/>
              <a:t>Perception (</a:t>
            </a:r>
            <a:r>
              <a:rPr lang="sv-SE" sz="2400" dirty="0" err="1" smtClean="0"/>
              <a:t>sight</a:t>
            </a:r>
            <a:r>
              <a:rPr lang="sv-SE" sz="2400" dirty="0" smtClean="0"/>
              <a:t>, sound, touch, </a:t>
            </a:r>
            <a:r>
              <a:rPr lang="sv-SE" sz="2400" dirty="0" err="1" smtClean="0"/>
              <a:t>smell</a:t>
            </a:r>
            <a:r>
              <a:rPr lang="sv-SE" sz="2400" dirty="0" smtClean="0"/>
              <a:t>, </a:t>
            </a:r>
            <a:r>
              <a:rPr lang="sv-SE" sz="2400" dirty="0" err="1" smtClean="0"/>
              <a:t>taste</a:t>
            </a:r>
            <a:r>
              <a:rPr lang="sv-SE" sz="2400" dirty="0" smtClean="0"/>
              <a:t>)___</a:t>
            </a:r>
          </a:p>
          <a:p>
            <a:r>
              <a:rPr lang="sv-SE" sz="2400" dirty="0" smtClean="0"/>
              <a:t>Present </a:t>
            </a:r>
            <a:r>
              <a:rPr lang="sv-SE" sz="2400" dirty="0" err="1" smtClean="0"/>
              <a:t>Cognitive</a:t>
            </a:r>
            <a:r>
              <a:rPr lang="sv-SE" sz="2400" dirty="0" smtClean="0"/>
              <a:t> support __________________</a:t>
            </a:r>
          </a:p>
          <a:p>
            <a:r>
              <a:rPr lang="sv-SE" sz="2400" dirty="0" err="1" smtClean="0"/>
              <a:t>Your</a:t>
            </a:r>
            <a:r>
              <a:rPr lang="sv-SE" sz="2400" dirty="0" smtClean="0"/>
              <a:t> </a:t>
            </a:r>
            <a:r>
              <a:rPr lang="sv-SE" sz="2400" dirty="0" err="1" smtClean="0"/>
              <a:t>request</a:t>
            </a:r>
            <a:r>
              <a:rPr lang="sv-SE" sz="2400" dirty="0" smtClean="0"/>
              <a:t> for support from Autismcenter)____</a:t>
            </a:r>
          </a:p>
          <a:p>
            <a:endParaRPr lang="sv-SE" sz="1800" dirty="0" smtClean="0"/>
          </a:p>
          <a:p>
            <a:endParaRPr lang="sv-SE" sz="1800" dirty="0" smtClean="0"/>
          </a:p>
          <a:p>
            <a:endParaRPr lang="sv-SE" sz="1800" dirty="0"/>
          </a:p>
        </p:txBody>
      </p:sp>
    </p:spTree>
    <p:extLst>
      <p:ext uri="{BB962C8B-B14F-4D97-AF65-F5344CB8AC3E}">
        <p14:creationId xmlns:p14="http://schemas.microsoft.com/office/powerpoint/2010/main" val="2593607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Agenda</a:t>
            </a:r>
            <a:endParaRPr lang="sv-SE" dirty="0"/>
          </a:p>
        </p:txBody>
      </p:sp>
      <p:sp>
        <p:nvSpPr>
          <p:cNvPr id="3" name="Platshållare för innehåll 2"/>
          <p:cNvSpPr>
            <a:spLocks noGrp="1"/>
          </p:cNvSpPr>
          <p:nvPr>
            <p:ph idx="1"/>
          </p:nvPr>
        </p:nvSpPr>
        <p:spPr/>
        <p:txBody>
          <a:bodyPr/>
          <a:lstStyle/>
          <a:p>
            <a:r>
              <a:rPr lang="sv-SE" sz="2400" dirty="0" smtClean="0"/>
              <a:t>ASD in Sweden – support from </a:t>
            </a:r>
            <a:r>
              <a:rPr lang="sv-SE" sz="2400" dirty="0" err="1" smtClean="0"/>
              <a:t>society</a:t>
            </a:r>
            <a:r>
              <a:rPr lang="sv-SE" sz="2400" dirty="0" smtClean="0"/>
              <a:t> </a:t>
            </a:r>
            <a:r>
              <a:rPr lang="sv-SE" sz="2400" dirty="0" err="1" smtClean="0"/>
              <a:t>after</a:t>
            </a:r>
            <a:r>
              <a:rPr lang="sv-SE" sz="2400" dirty="0" smtClean="0"/>
              <a:t> </a:t>
            </a:r>
            <a:r>
              <a:rPr lang="sv-SE" sz="2400" dirty="0" err="1" smtClean="0"/>
              <a:t>diagnose</a:t>
            </a:r>
            <a:endParaRPr lang="sv-SE" sz="2400" dirty="0" smtClean="0"/>
          </a:p>
          <a:p>
            <a:r>
              <a:rPr lang="sv-SE" sz="2400" dirty="0" smtClean="0"/>
              <a:t>Centres </a:t>
            </a:r>
            <a:r>
              <a:rPr lang="sv-SE" sz="2400" dirty="0" err="1" smtClean="0"/>
              <a:t>of</a:t>
            </a:r>
            <a:r>
              <a:rPr lang="sv-SE" sz="2400" dirty="0" smtClean="0"/>
              <a:t> ASD </a:t>
            </a:r>
            <a:r>
              <a:rPr lang="sv-SE" sz="2400" dirty="0" err="1" smtClean="0"/>
              <a:t>what</a:t>
            </a:r>
            <a:r>
              <a:rPr lang="sv-SE" sz="2400" dirty="0" smtClean="0"/>
              <a:t> do </a:t>
            </a:r>
            <a:r>
              <a:rPr lang="sv-SE" sz="2400" dirty="0" err="1" smtClean="0"/>
              <a:t>we</a:t>
            </a:r>
            <a:r>
              <a:rPr lang="sv-SE" sz="2400" dirty="0" smtClean="0"/>
              <a:t> do?</a:t>
            </a:r>
          </a:p>
          <a:p>
            <a:r>
              <a:rPr lang="sv-SE" sz="2400" dirty="0" smtClean="0"/>
              <a:t>Lunch</a:t>
            </a:r>
          </a:p>
          <a:p>
            <a:r>
              <a:rPr lang="sv-SE" sz="2400" dirty="0" smtClean="0"/>
              <a:t>Interventions – </a:t>
            </a:r>
            <a:r>
              <a:rPr lang="sv-SE" sz="2400" dirty="0" err="1" smtClean="0"/>
              <a:t>how</a:t>
            </a:r>
            <a:r>
              <a:rPr lang="sv-SE" sz="2400" dirty="0" smtClean="0"/>
              <a:t>?</a:t>
            </a:r>
          </a:p>
          <a:p>
            <a:r>
              <a:rPr lang="sv-SE" sz="2400" dirty="0" err="1" smtClean="0"/>
              <a:t>Reflections</a:t>
            </a:r>
            <a:r>
              <a:rPr lang="sv-SE" sz="2400" dirty="0" smtClean="0"/>
              <a:t> and </a:t>
            </a:r>
            <a:r>
              <a:rPr lang="sv-SE" sz="2400" dirty="0" err="1" smtClean="0"/>
              <a:t>time</a:t>
            </a:r>
            <a:r>
              <a:rPr lang="sv-SE" sz="2400" dirty="0" smtClean="0"/>
              <a:t> for </a:t>
            </a:r>
            <a:r>
              <a:rPr lang="sv-SE" sz="2400" dirty="0" err="1" smtClean="0"/>
              <a:t>questions</a:t>
            </a:r>
            <a:endParaRPr lang="sv-SE" sz="2400" dirty="0" smtClean="0"/>
          </a:p>
          <a:p>
            <a:r>
              <a:rPr lang="sv-SE" sz="2400" dirty="0" err="1" smtClean="0"/>
              <a:t>Coffee</a:t>
            </a:r>
            <a:r>
              <a:rPr lang="sv-SE" sz="2400" dirty="0" smtClean="0"/>
              <a:t> break</a:t>
            </a:r>
          </a:p>
          <a:p>
            <a:r>
              <a:rPr lang="sv-SE" sz="2400" dirty="0" err="1" smtClean="0"/>
              <a:t>Organized</a:t>
            </a:r>
            <a:r>
              <a:rPr lang="sv-SE" sz="2400" dirty="0" smtClean="0"/>
              <a:t> Aspergers</a:t>
            </a:r>
          </a:p>
          <a:p>
            <a:r>
              <a:rPr lang="sv-SE" sz="2400" dirty="0" err="1" smtClean="0"/>
              <a:t>Paneldiscussion</a:t>
            </a:r>
            <a:endParaRPr lang="sv-SE" sz="2400" dirty="0"/>
          </a:p>
        </p:txBody>
      </p:sp>
    </p:spTree>
    <p:extLst>
      <p:ext uri="{BB962C8B-B14F-4D97-AF65-F5344CB8AC3E}">
        <p14:creationId xmlns:p14="http://schemas.microsoft.com/office/powerpoint/2010/main" val="3473120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42900" y="285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v-SE" altLang="sv-SE"/>
          </a:p>
        </p:txBody>
      </p:sp>
      <p:sp>
        <p:nvSpPr>
          <p:cNvPr id="10243" name="Text Box 6"/>
          <p:cNvSpPr txBox="1">
            <a:spLocks noChangeArrowheads="1"/>
          </p:cNvSpPr>
          <p:nvPr/>
        </p:nvSpPr>
        <p:spPr bwMode="auto">
          <a:xfrm>
            <a:off x="6716164" y="2544932"/>
            <a:ext cx="2103438" cy="1979368"/>
          </a:xfrm>
          <a:prstGeom prst="rect">
            <a:avLst/>
          </a:prstGeom>
          <a:solidFill>
            <a:schemeClr val="accent6">
              <a:lumMod val="60000"/>
              <a:lumOff val="40000"/>
            </a:schemeClr>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z="2000" b="1" dirty="0" smtClean="0">
                <a:latin typeface="Georgia" pitchFamily="18" charset="0"/>
                <a:cs typeface="Times New Roman" pitchFamily="18" charset="0"/>
              </a:rPr>
              <a:t>Careplan</a:t>
            </a:r>
            <a:br>
              <a:rPr lang="sv-SE" altLang="sv-SE" sz="2000" b="1" dirty="0" smtClean="0">
                <a:latin typeface="Georgia" pitchFamily="18" charset="0"/>
                <a:cs typeface="Times New Roman" pitchFamily="18" charset="0"/>
              </a:rPr>
            </a:br>
            <a:endParaRPr lang="sv-SE" altLang="sv-SE" sz="2000" b="1" dirty="0" smtClean="0">
              <a:latin typeface="Georgia" pitchFamily="18" charset="0"/>
              <a:cs typeface="Times New Roman" pitchFamily="18" charset="0"/>
            </a:endParaRPr>
          </a:p>
          <a:p>
            <a:pPr eaLnBrk="1" hangingPunct="1"/>
            <a:r>
              <a:rPr lang="sv-SE" altLang="sv-SE" sz="2000" dirty="0" err="1" smtClean="0">
                <a:latin typeface="Georgia" pitchFamily="18" charset="0"/>
                <a:cs typeface="Times New Roman" pitchFamily="18" charset="0"/>
              </a:rPr>
              <a:t>With</a:t>
            </a:r>
            <a:r>
              <a:rPr lang="sv-SE" altLang="sv-SE" sz="2000" dirty="0" smtClean="0">
                <a:latin typeface="Georgia" pitchFamily="18" charset="0"/>
                <a:cs typeface="Times New Roman" pitchFamily="18" charset="0"/>
              </a:rPr>
              <a:t> the </a:t>
            </a:r>
            <a:r>
              <a:rPr lang="sv-SE" altLang="sv-SE" sz="2000" dirty="0" err="1">
                <a:latin typeface="Georgia" pitchFamily="18" charset="0"/>
                <a:cs typeface="Times New Roman" pitchFamily="18" charset="0"/>
              </a:rPr>
              <a:t>p</a:t>
            </a:r>
            <a:r>
              <a:rPr lang="sv-SE" altLang="sv-SE" sz="2000" dirty="0" err="1" smtClean="0">
                <a:latin typeface="Georgia" pitchFamily="18" charset="0"/>
                <a:cs typeface="Times New Roman" pitchFamily="18" charset="0"/>
              </a:rPr>
              <a:t>arents</a:t>
            </a:r>
            <a:r>
              <a:rPr lang="sv-SE" altLang="sv-SE" sz="2000" dirty="0" smtClean="0">
                <a:latin typeface="Georgia" pitchFamily="18" charset="0"/>
                <a:cs typeface="Times New Roman" pitchFamily="18" charset="0"/>
              </a:rPr>
              <a:t> </a:t>
            </a:r>
          </a:p>
          <a:p>
            <a:pPr eaLnBrk="1" hangingPunct="1"/>
            <a:r>
              <a:rPr lang="sv-SE" altLang="sv-SE" sz="2000" dirty="0" smtClean="0">
                <a:latin typeface="Georgia" pitchFamily="18" charset="0"/>
                <a:cs typeface="Times New Roman" pitchFamily="18" charset="0"/>
              </a:rPr>
              <a:t>and - </a:t>
            </a:r>
            <a:r>
              <a:rPr lang="sv-SE" altLang="sv-SE" sz="2000" dirty="0" err="1" smtClean="0">
                <a:latin typeface="Georgia" pitchFamily="18" charset="0"/>
                <a:cs typeface="Times New Roman" pitchFamily="18" charset="0"/>
              </a:rPr>
              <a:t>if</a:t>
            </a:r>
            <a:r>
              <a:rPr lang="sv-SE" altLang="sv-SE" sz="2000" dirty="0" smtClean="0">
                <a:latin typeface="Georgia" pitchFamily="18" charset="0"/>
                <a:cs typeface="Times New Roman" pitchFamily="18" charset="0"/>
              </a:rPr>
              <a:t> </a:t>
            </a:r>
            <a:r>
              <a:rPr lang="sv-SE" altLang="sv-SE" sz="2000" dirty="0" err="1" smtClean="0">
                <a:latin typeface="Georgia" pitchFamily="18" charset="0"/>
                <a:cs typeface="Times New Roman" pitchFamily="18" charset="0"/>
              </a:rPr>
              <a:t>possible</a:t>
            </a:r>
            <a:r>
              <a:rPr lang="sv-SE" altLang="sv-SE" sz="2000" dirty="0" smtClean="0">
                <a:latin typeface="Georgia" pitchFamily="18" charset="0"/>
                <a:cs typeface="Times New Roman" pitchFamily="18" charset="0"/>
              </a:rPr>
              <a:t>- </a:t>
            </a:r>
            <a:r>
              <a:rPr lang="sv-SE" altLang="sv-SE" sz="2000" dirty="0" err="1" smtClean="0">
                <a:latin typeface="Georgia" pitchFamily="18" charset="0"/>
                <a:cs typeface="Times New Roman" pitchFamily="18" charset="0"/>
              </a:rPr>
              <a:t>with</a:t>
            </a:r>
            <a:r>
              <a:rPr lang="sv-SE" altLang="sv-SE" sz="2000" dirty="0" smtClean="0">
                <a:latin typeface="Georgia" pitchFamily="18" charset="0"/>
                <a:cs typeface="Times New Roman" pitchFamily="18" charset="0"/>
              </a:rPr>
              <a:t> the person </a:t>
            </a:r>
            <a:endParaRPr lang="sv-SE" altLang="sv-SE" sz="2000" dirty="0">
              <a:latin typeface="Georgia" pitchFamily="18" charset="0"/>
              <a:cs typeface="Times New Roman" pitchFamily="18" charset="0"/>
            </a:endParaRPr>
          </a:p>
        </p:txBody>
      </p:sp>
      <p:sp>
        <p:nvSpPr>
          <p:cNvPr id="10244" name="Text Box 7"/>
          <p:cNvSpPr txBox="1">
            <a:spLocks noChangeArrowheads="1"/>
          </p:cNvSpPr>
          <p:nvPr/>
        </p:nvSpPr>
        <p:spPr bwMode="auto">
          <a:xfrm>
            <a:off x="3728506" y="1412776"/>
            <a:ext cx="2003689" cy="1733539"/>
          </a:xfrm>
          <a:prstGeom prst="rect">
            <a:avLst/>
          </a:prstGeom>
          <a:solidFill>
            <a:schemeClr val="accent6">
              <a:lumMod val="60000"/>
              <a:lumOff val="40000"/>
            </a:schemeClr>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sv-SE" altLang="sv-SE" sz="2000" b="1" dirty="0" smtClean="0">
                <a:latin typeface="Georgia" pitchFamily="18" charset="0"/>
              </a:rPr>
              <a:t>Observation</a:t>
            </a:r>
            <a:br>
              <a:rPr lang="sv-SE" altLang="sv-SE" sz="2000" b="1" dirty="0" smtClean="0">
                <a:latin typeface="Georgia" pitchFamily="18" charset="0"/>
              </a:rPr>
            </a:br>
            <a:r>
              <a:rPr lang="sv-SE" altLang="sv-SE" sz="2000" b="1" dirty="0" smtClean="0">
                <a:latin typeface="Georgia" pitchFamily="18" charset="0"/>
              </a:rPr>
              <a:t> </a:t>
            </a:r>
          </a:p>
          <a:p>
            <a:pPr algn="just" eaLnBrk="1" hangingPunct="1"/>
            <a:r>
              <a:rPr lang="sv-SE" altLang="sv-SE" sz="2000" dirty="0" smtClean="0">
                <a:latin typeface="Georgia" pitchFamily="18" charset="0"/>
              </a:rPr>
              <a:t>In </a:t>
            </a:r>
            <a:r>
              <a:rPr lang="sv-SE" altLang="sv-SE" sz="2000" dirty="0" err="1" smtClean="0">
                <a:latin typeface="Georgia" pitchFamily="18" charset="0"/>
              </a:rPr>
              <a:t>school</a:t>
            </a:r>
            <a:r>
              <a:rPr lang="sv-SE" altLang="sv-SE" sz="2000" dirty="0" smtClean="0">
                <a:latin typeface="Georgia" pitchFamily="18" charset="0"/>
              </a:rPr>
              <a:t> </a:t>
            </a:r>
          </a:p>
          <a:p>
            <a:pPr algn="just" eaLnBrk="1" hangingPunct="1"/>
            <a:r>
              <a:rPr lang="sv-SE" altLang="sv-SE" sz="2000" dirty="0" smtClean="0">
                <a:latin typeface="Georgia" pitchFamily="18" charset="0"/>
              </a:rPr>
              <a:t>or at </a:t>
            </a:r>
            <a:r>
              <a:rPr lang="sv-SE" altLang="sv-SE" sz="2000" dirty="0" err="1" smtClean="0">
                <a:latin typeface="Georgia" pitchFamily="18" charset="0"/>
              </a:rPr>
              <a:t>home</a:t>
            </a:r>
            <a:endParaRPr lang="sv-SE" altLang="sv-SE" sz="2000" dirty="0">
              <a:latin typeface="Georgia" pitchFamily="18" charset="0"/>
            </a:endParaRPr>
          </a:p>
        </p:txBody>
      </p:sp>
      <p:sp>
        <p:nvSpPr>
          <p:cNvPr id="10247" name="Text Box 32"/>
          <p:cNvSpPr txBox="1">
            <a:spLocks noChangeArrowheads="1"/>
          </p:cNvSpPr>
          <p:nvPr/>
        </p:nvSpPr>
        <p:spPr bwMode="auto">
          <a:xfrm>
            <a:off x="311727" y="127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sz="3600" b="1" dirty="0">
                <a:latin typeface="Times New Roman" pitchFamily="18" charset="0"/>
                <a:cs typeface="Times New Roman" pitchFamily="18" charset="0"/>
              </a:rPr>
              <a:t>       </a:t>
            </a:r>
            <a:endParaRPr lang="sv-SE" altLang="sv-SE" sz="3600" b="1" dirty="0" smtClean="0">
              <a:latin typeface="Times New Roman" pitchFamily="18" charset="0"/>
              <a:cs typeface="Times New Roman" pitchFamily="18" charset="0"/>
            </a:endParaRPr>
          </a:p>
          <a:p>
            <a:pPr algn="ctr" eaLnBrk="1" hangingPunct="1"/>
            <a:r>
              <a:rPr lang="sv-SE" altLang="sv-SE" sz="3600" b="1" dirty="0" err="1" smtClean="0">
                <a:latin typeface="Times New Roman" pitchFamily="18" charset="0"/>
                <a:cs typeface="Times New Roman" pitchFamily="18" charset="0"/>
              </a:rPr>
              <a:t>Habilitationprocess</a:t>
            </a:r>
            <a:endParaRPr lang="sv-SE" altLang="sv-SE" sz="3600" b="1" dirty="0">
              <a:latin typeface="Times New Roman" pitchFamily="18" charset="0"/>
              <a:cs typeface="Times New Roman" pitchFamily="18" charset="0"/>
            </a:endParaRPr>
          </a:p>
        </p:txBody>
      </p:sp>
      <p:sp>
        <p:nvSpPr>
          <p:cNvPr id="11" name="Text Box 8"/>
          <p:cNvSpPr txBox="1">
            <a:spLocks noChangeArrowheads="1"/>
          </p:cNvSpPr>
          <p:nvPr/>
        </p:nvSpPr>
        <p:spPr bwMode="auto">
          <a:xfrm>
            <a:off x="116864" y="2544932"/>
            <a:ext cx="1781175" cy="1979368"/>
          </a:xfrm>
          <a:prstGeom prst="rect">
            <a:avLst/>
          </a:prstGeom>
          <a:solidFill>
            <a:schemeClr val="accent6">
              <a:lumMod val="60000"/>
              <a:lumOff val="40000"/>
            </a:schemeClr>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z="2000" b="1" dirty="0" err="1" smtClean="0">
                <a:latin typeface="Georgia" pitchFamily="18" charset="0"/>
                <a:cs typeface="Times New Roman" pitchFamily="18" charset="0"/>
              </a:rPr>
              <a:t>First</a:t>
            </a:r>
            <a:r>
              <a:rPr lang="sv-SE" altLang="sv-SE" sz="2000" b="1" dirty="0" smtClean="0">
                <a:latin typeface="Georgia" pitchFamily="18" charset="0"/>
                <a:cs typeface="Times New Roman" pitchFamily="18" charset="0"/>
              </a:rPr>
              <a:t>  visit </a:t>
            </a:r>
            <a:br>
              <a:rPr lang="sv-SE" altLang="sv-SE" sz="2000" b="1" dirty="0" smtClean="0">
                <a:latin typeface="Georgia" pitchFamily="18" charset="0"/>
                <a:cs typeface="Times New Roman" pitchFamily="18" charset="0"/>
              </a:rPr>
            </a:br>
            <a:endParaRPr lang="sv-SE" altLang="sv-SE" sz="2000" b="1" dirty="0" smtClean="0">
              <a:latin typeface="Georgia" pitchFamily="18" charset="0"/>
              <a:cs typeface="Times New Roman" pitchFamily="18" charset="0"/>
            </a:endParaRPr>
          </a:p>
          <a:p>
            <a:pPr eaLnBrk="1" hangingPunct="1"/>
            <a:r>
              <a:rPr lang="sv-SE" altLang="sv-SE" sz="2000" dirty="0" err="1" smtClean="0">
                <a:latin typeface="Georgia" pitchFamily="18" charset="0"/>
                <a:cs typeface="Times New Roman" pitchFamily="18" charset="0"/>
              </a:rPr>
              <a:t>Usually</a:t>
            </a:r>
            <a:r>
              <a:rPr lang="sv-SE" altLang="sv-SE" sz="2000" dirty="0" smtClean="0">
                <a:latin typeface="Georgia" pitchFamily="18" charset="0"/>
                <a:cs typeface="Times New Roman" pitchFamily="18" charset="0"/>
              </a:rPr>
              <a:t> just the </a:t>
            </a:r>
            <a:r>
              <a:rPr lang="sv-SE" altLang="sv-SE" sz="2000" dirty="0" err="1" smtClean="0">
                <a:latin typeface="Georgia" pitchFamily="18" charset="0"/>
                <a:cs typeface="Times New Roman" pitchFamily="18" charset="0"/>
              </a:rPr>
              <a:t>parents</a:t>
            </a:r>
            <a:r>
              <a:rPr lang="sv-SE" altLang="sv-SE" sz="2000" dirty="0" smtClean="0">
                <a:latin typeface="Georgia" pitchFamily="18" charset="0"/>
                <a:cs typeface="Times New Roman" pitchFamily="18" charset="0"/>
              </a:rPr>
              <a:t> </a:t>
            </a:r>
            <a:endParaRPr lang="sv-SE" altLang="sv-SE" sz="2000" dirty="0">
              <a:latin typeface="Georgia" pitchFamily="18" charset="0"/>
              <a:cs typeface="Times New Roman" pitchFamily="18" charset="0"/>
            </a:endParaRPr>
          </a:p>
          <a:p>
            <a:pPr eaLnBrk="1" hangingPunct="1"/>
            <a:endParaRPr lang="sv-SE" altLang="sv-SE" sz="1400" dirty="0">
              <a:latin typeface="Georgia" pitchFamily="18" charset="0"/>
            </a:endParaRPr>
          </a:p>
          <a:p>
            <a:pPr algn="just">
              <a:buFontTx/>
              <a:buChar char="•"/>
            </a:pPr>
            <a:endParaRPr lang="sv-SE" altLang="sv-SE" sz="1600" b="1" dirty="0">
              <a:cs typeface="Times New Roman" pitchFamily="18" charset="0"/>
            </a:endParaRPr>
          </a:p>
        </p:txBody>
      </p:sp>
      <p:sp>
        <p:nvSpPr>
          <p:cNvPr id="13" name="Text Box 7"/>
          <p:cNvSpPr txBox="1">
            <a:spLocks noChangeArrowheads="1"/>
          </p:cNvSpPr>
          <p:nvPr/>
        </p:nvSpPr>
        <p:spPr bwMode="auto">
          <a:xfrm>
            <a:off x="2418888" y="4524301"/>
            <a:ext cx="2153112" cy="1713012"/>
          </a:xfrm>
          <a:prstGeom prst="rect">
            <a:avLst/>
          </a:prstGeom>
          <a:solidFill>
            <a:schemeClr val="accent6">
              <a:lumMod val="60000"/>
              <a:lumOff val="40000"/>
            </a:schemeClr>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sv-SE" altLang="sv-SE" sz="2000" b="1" dirty="0" err="1" smtClean="0">
                <a:latin typeface="Georgia" pitchFamily="18" charset="0"/>
              </a:rPr>
              <a:t>Educational</a:t>
            </a:r>
            <a:r>
              <a:rPr lang="sv-SE" altLang="sv-SE" sz="2000" b="1" dirty="0" smtClean="0">
                <a:latin typeface="Georgia" pitchFamily="18" charset="0"/>
              </a:rPr>
              <a:t> </a:t>
            </a:r>
          </a:p>
          <a:p>
            <a:pPr algn="just" eaLnBrk="1" hangingPunct="1"/>
            <a:r>
              <a:rPr lang="sv-SE" altLang="sv-SE" sz="2000" b="1" dirty="0" smtClean="0">
                <a:latin typeface="Georgia" pitchFamily="18" charset="0"/>
              </a:rPr>
              <a:t>or </a:t>
            </a:r>
            <a:r>
              <a:rPr lang="sv-SE" altLang="sv-SE" sz="2000" b="1" dirty="0" err="1" smtClean="0">
                <a:latin typeface="Georgia" pitchFamily="18" charset="0"/>
              </a:rPr>
              <a:t>supportgroups</a:t>
            </a:r>
            <a:endParaRPr lang="sv-SE" altLang="sv-SE" sz="2000" b="1" dirty="0" smtClean="0">
              <a:latin typeface="Georgia" pitchFamily="18" charset="0"/>
            </a:endParaRPr>
          </a:p>
          <a:p>
            <a:pPr algn="just" eaLnBrk="1" hangingPunct="1"/>
            <a:r>
              <a:rPr lang="sv-SE" altLang="sv-SE" sz="2000" b="1" dirty="0" smtClean="0">
                <a:latin typeface="Georgia" pitchFamily="18" charset="0"/>
              </a:rPr>
              <a:t/>
            </a:r>
            <a:br>
              <a:rPr lang="sv-SE" altLang="sv-SE" sz="2000" b="1" dirty="0" smtClean="0">
                <a:latin typeface="Georgia" pitchFamily="18" charset="0"/>
              </a:rPr>
            </a:br>
            <a:r>
              <a:rPr lang="sv-SE" altLang="sv-SE" sz="2000" dirty="0" smtClean="0">
                <a:latin typeface="Georgia" pitchFamily="18" charset="0"/>
              </a:rPr>
              <a:t>Basic </a:t>
            </a:r>
            <a:r>
              <a:rPr lang="sv-SE" altLang="sv-SE" sz="2000" dirty="0" err="1" smtClean="0">
                <a:latin typeface="Georgia" pitchFamily="18" charset="0"/>
              </a:rPr>
              <a:t>course</a:t>
            </a:r>
            <a:endParaRPr lang="sv-SE" altLang="sv-SE" sz="2000" dirty="0">
              <a:latin typeface="Georgia" pitchFamily="18" charset="0"/>
            </a:endParaRPr>
          </a:p>
        </p:txBody>
      </p:sp>
      <p:cxnSp>
        <p:nvCxnSpPr>
          <p:cNvPr id="3" name="Rak pil 2"/>
          <p:cNvCxnSpPr/>
          <p:nvPr/>
        </p:nvCxnSpPr>
        <p:spPr>
          <a:xfrm>
            <a:off x="6012160" y="2917715"/>
            <a:ext cx="504825"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ak pil 15"/>
          <p:cNvCxnSpPr/>
          <p:nvPr/>
        </p:nvCxnSpPr>
        <p:spPr>
          <a:xfrm flipV="1">
            <a:off x="2153576" y="2402004"/>
            <a:ext cx="1341868" cy="6559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Rak pil 17"/>
          <p:cNvCxnSpPr/>
          <p:nvPr/>
        </p:nvCxnSpPr>
        <p:spPr>
          <a:xfrm>
            <a:off x="2153576" y="3578111"/>
            <a:ext cx="1237656" cy="7116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Rak pil 21"/>
          <p:cNvCxnSpPr/>
          <p:nvPr/>
        </p:nvCxnSpPr>
        <p:spPr>
          <a:xfrm flipV="1">
            <a:off x="4759851" y="4823756"/>
            <a:ext cx="1544782" cy="461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ak pil 13"/>
          <p:cNvCxnSpPr/>
          <p:nvPr/>
        </p:nvCxnSpPr>
        <p:spPr>
          <a:xfrm flipV="1">
            <a:off x="3728506" y="3356992"/>
            <a:ext cx="968414" cy="9327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6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244"/>
                                        </p:tgtEl>
                                        <p:attrNameLst>
                                          <p:attrName>style.visibility</p:attrName>
                                        </p:attrNameLst>
                                      </p:cBhvr>
                                      <p:to>
                                        <p:strVal val="visible"/>
                                      </p:to>
                                    </p:set>
                                    <p:anim calcmode="lin" valueType="num">
                                      <p:cBhvr additive="base">
                                        <p:cTn id="31" dur="500" fill="hold"/>
                                        <p:tgtEl>
                                          <p:spTgt spid="10244"/>
                                        </p:tgtEl>
                                        <p:attrNameLst>
                                          <p:attrName>ppt_x</p:attrName>
                                        </p:attrNameLst>
                                      </p:cBhvr>
                                      <p:tavLst>
                                        <p:tav tm="0">
                                          <p:val>
                                            <p:strVal val="1+#ppt_w/2"/>
                                          </p:val>
                                        </p:tav>
                                        <p:tav tm="100000">
                                          <p:val>
                                            <p:strVal val="#ppt_x"/>
                                          </p:val>
                                        </p:tav>
                                      </p:tavLst>
                                    </p:anim>
                                    <p:anim calcmode="lin" valueType="num">
                                      <p:cBhvr additive="base">
                                        <p:cTn id="32"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1+#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1+#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0243"/>
                                        </p:tgtEl>
                                        <p:attrNameLst>
                                          <p:attrName>style.visibility</p:attrName>
                                        </p:attrNameLst>
                                      </p:cBhvr>
                                      <p:to>
                                        <p:strVal val="visible"/>
                                      </p:to>
                                    </p:set>
                                    <p:anim calcmode="lin" valueType="num">
                                      <p:cBhvr additive="base">
                                        <p:cTn id="55" dur="500" fill="hold"/>
                                        <p:tgtEl>
                                          <p:spTgt spid="10243"/>
                                        </p:tgtEl>
                                        <p:attrNameLst>
                                          <p:attrName>ppt_x</p:attrName>
                                        </p:attrNameLst>
                                      </p:cBhvr>
                                      <p:tavLst>
                                        <p:tav tm="0">
                                          <p:val>
                                            <p:strVal val="1+#ppt_w/2"/>
                                          </p:val>
                                        </p:tav>
                                        <p:tav tm="100000">
                                          <p:val>
                                            <p:strVal val="#ppt_x"/>
                                          </p:val>
                                        </p:tav>
                                      </p:tavLst>
                                    </p:anim>
                                    <p:anim calcmode="lin" valueType="num">
                                      <p:cBhvr additive="base">
                                        <p:cTn id="56"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403648" y="335846"/>
            <a:ext cx="6192688" cy="7386638"/>
          </a:xfrm>
          <a:prstGeom prst="rect">
            <a:avLst/>
          </a:prstGeom>
        </p:spPr>
        <p:txBody>
          <a:bodyPr wrap="square">
            <a:spAutoFit/>
          </a:bodyPr>
          <a:lstStyle/>
          <a:p>
            <a:r>
              <a:rPr lang="sv-SE" sz="2400" b="1" u="sng" dirty="0"/>
              <a:t>Care plan</a:t>
            </a:r>
          </a:p>
          <a:p>
            <a:endParaRPr lang="sv-SE" b="1" dirty="0" smtClean="0"/>
          </a:p>
          <a:p>
            <a:r>
              <a:rPr lang="sv-SE" b="1" dirty="0" smtClean="0"/>
              <a:t>Present: </a:t>
            </a:r>
            <a:r>
              <a:rPr lang="sv-SE" dirty="0" err="1" smtClean="0"/>
              <a:t>Parents</a:t>
            </a:r>
            <a:r>
              <a:rPr lang="sv-SE" dirty="0" smtClean="0"/>
              <a:t> and </a:t>
            </a:r>
            <a:r>
              <a:rPr lang="sv-SE" dirty="0" err="1" smtClean="0"/>
              <a:t>staff</a:t>
            </a:r>
            <a:r>
              <a:rPr lang="sv-SE" dirty="0" smtClean="0"/>
              <a:t> from Autismcenter</a:t>
            </a:r>
            <a:endParaRPr lang="sv-SE" dirty="0"/>
          </a:p>
          <a:p>
            <a:endParaRPr lang="sv-SE" b="1" dirty="0"/>
          </a:p>
          <a:p>
            <a:r>
              <a:rPr lang="sv-SE" b="1" dirty="0" err="1" smtClean="0"/>
              <a:t>Current</a:t>
            </a:r>
            <a:r>
              <a:rPr lang="sv-SE" b="1" dirty="0" smtClean="0"/>
              <a:t> situation: </a:t>
            </a:r>
            <a:r>
              <a:rPr lang="sv-SE" dirty="0" smtClean="0"/>
              <a:t>Charlie , 12, </a:t>
            </a:r>
            <a:r>
              <a:rPr lang="sv-SE" dirty="0"/>
              <a:t>ASD MMR, </a:t>
            </a:r>
            <a:r>
              <a:rPr lang="sv-SE" dirty="0" err="1" smtClean="0"/>
              <a:t>lives</a:t>
            </a:r>
            <a:r>
              <a:rPr lang="sv-SE" dirty="0" smtClean="0"/>
              <a:t> </a:t>
            </a:r>
            <a:r>
              <a:rPr lang="sv-SE" dirty="0" err="1" smtClean="0"/>
              <a:t>with</a:t>
            </a:r>
            <a:r>
              <a:rPr lang="sv-SE" dirty="0" smtClean="0"/>
              <a:t> </a:t>
            </a:r>
            <a:r>
              <a:rPr lang="sv-SE" dirty="0" err="1" smtClean="0"/>
              <a:t>his</a:t>
            </a:r>
            <a:r>
              <a:rPr lang="sv-SE" dirty="0" smtClean="0"/>
              <a:t> </a:t>
            </a:r>
            <a:r>
              <a:rPr lang="sv-SE" dirty="0" err="1" smtClean="0"/>
              <a:t>parents</a:t>
            </a:r>
            <a:r>
              <a:rPr lang="sv-SE" dirty="0" smtClean="0"/>
              <a:t> and </a:t>
            </a:r>
            <a:r>
              <a:rPr lang="sv-SE" dirty="0" err="1" smtClean="0"/>
              <a:t>younger</a:t>
            </a:r>
            <a:r>
              <a:rPr lang="sv-SE" dirty="0" smtClean="0"/>
              <a:t> </a:t>
            </a:r>
            <a:r>
              <a:rPr lang="sv-SE" dirty="0" err="1" smtClean="0"/>
              <a:t>sister</a:t>
            </a:r>
            <a:r>
              <a:rPr lang="sv-SE" dirty="0" smtClean="0"/>
              <a:t>. </a:t>
            </a:r>
            <a:r>
              <a:rPr lang="sv-SE" dirty="0" err="1" smtClean="0"/>
              <a:t>He</a:t>
            </a:r>
            <a:r>
              <a:rPr lang="sv-SE" dirty="0" smtClean="0"/>
              <a:t> is in an</a:t>
            </a:r>
          </a:p>
          <a:p>
            <a:r>
              <a:rPr lang="sv-SE" dirty="0" err="1" smtClean="0"/>
              <a:t>ordinary</a:t>
            </a:r>
            <a:r>
              <a:rPr lang="sv-SE" dirty="0" smtClean="0"/>
              <a:t> </a:t>
            </a:r>
            <a:r>
              <a:rPr lang="sv-SE" dirty="0" err="1" smtClean="0"/>
              <a:t>school</a:t>
            </a:r>
            <a:r>
              <a:rPr lang="sv-SE" dirty="0" smtClean="0"/>
              <a:t> in a small </a:t>
            </a:r>
            <a:r>
              <a:rPr lang="sv-SE" dirty="0" err="1" smtClean="0"/>
              <a:t>group</a:t>
            </a:r>
            <a:r>
              <a:rPr lang="sv-SE" dirty="0" smtClean="0"/>
              <a:t>. </a:t>
            </a:r>
            <a:r>
              <a:rPr lang="sv-SE" dirty="0" err="1" smtClean="0"/>
              <a:t>He</a:t>
            </a:r>
            <a:r>
              <a:rPr lang="sv-SE" dirty="0" smtClean="0"/>
              <a:t> </a:t>
            </a:r>
            <a:r>
              <a:rPr lang="sv-SE" dirty="0" err="1" smtClean="0"/>
              <a:t>describes</a:t>
            </a:r>
            <a:r>
              <a:rPr lang="sv-SE" dirty="0" smtClean="0"/>
              <a:t> as </a:t>
            </a:r>
            <a:r>
              <a:rPr lang="sv-SE" dirty="0" err="1" smtClean="0"/>
              <a:t>having</a:t>
            </a:r>
            <a:r>
              <a:rPr lang="sv-SE" dirty="0" smtClean="0"/>
              <a:t> a bad </a:t>
            </a:r>
            <a:r>
              <a:rPr lang="sv-SE" dirty="0" err="1" smtClean="0"/>
              <a:t>temper</a:t>
            </a:r>
            <a:r>
              <a:rPr lang="sv-SE" dirty="0" smtClean="0"/>
              <a:t> </a:t>
            </a:r>
            <a:r>
              <a:rPr lang="sv-SE" dirty="0" err="1" smtClean="0"/>
              <a:t>acting</a:t>
            </a:r>
            <a:r>
              <a:rPr lang="sv-SE" dirty="0" smtClean="0"/>
              <a:t> </a:t>
            </a:r>
            <a:r>
              <a:rPr lang="sv-SE" dirty="0" err="1" smtClean="0"/>
              <a:t>out</a:t>
            </a:r>
            <a:r>
              <a:rPr lang="sv-SE" dirty="0" smtClean="0"/>
              <a:t> </a:t>
            </a:r>
            <a:r>
              <a:rPr lang="sv-SE" dirty="0" err="1" smtClean="0"/>
              <a:t>towards</a:t>
            </a:r>
            <a:r>
              <a:rPr lang="sv-SE" dirty="0" smtClean="0"/>
              <a:t> </a:t>
            </a:r>
            <a:r>
              <a:rPr lang="sv-SE" dirty="0" err="1" smtClean="0"/>
              <a:t>other</a:t>
            </a:r>
            <a:r>
              <a:rPr lang="sv-SE" dirty="0" smtClean="0"/>
              <a:t> </a:t>
            </a:r>
            <a:r>
              <a:rPr lang="sv-SE" dirty="0" err="1" smtClean="0"/>
              <a:t>classmates</a:t>
            </a:r>
            <a:r>
              <a:rPr lang="sv-SE" dirty="0" smtClean="0"/>
              <a:t> .</a:t>
            </a:r>
            <a:br>
              <a:rPr lang="sv-SE" dirty="0" smtClean="0"/>
            </a:br>
            <a:r>
              <a:rPr lang="sv-SE" dirty="0" smtClean="0"/>
              <a:t>At </a:t>
            </a:r>
            <a:r>
              <a:rPr lang="sv-SE" dirty="0" err="1" smtClean="0"/>
              <a:t>home</a:t>
            </a:r>
            <a:r>
              <a:rPr lang="sv-SE" dirty="0" smtClean="0"/>
              <a:t> the </a:t>
            </a:r>
            <a:r>
              <a:rPr lang="sv-SE" dirty="0" err="1" smtClean="0"/>
              <a:t>biggest</a:t>
            </a:r>
            <a:r>
              <a:rPr lang="sv-SE" dirty="0" smtClean="0"/>
              <a:t>  problem is </a:t>
            </a:r>
            <a:r>
              <a:rPr lang="sv-SE" dirty="0" err="1" smtClean="0"/>
              <a:t>to</a:t>
            </a:r>
            <a:r>
              <a:rPr lang="sv-SE" dirty="0" smtClean="0"/>
              <a:t> get </a:t>
            </a:r>
            <a:r>
              <a:rPr lang="sv-SE" dirty="0" err="1" smtClean="0"/>
              <a:t>him</a:t>
            </a:r>
            <a:r>
              <a:rPr lang="sv-SE" dirty="0" smtClean="0"/>
              <a:t> </a:t>
            </a:r>
            <a:r>
              <a:rPr lang="sv-SE" dirty="0" err="1" smtClean="0"/>
              <a:t>to</a:t>
            </a:r>
            <a:r>
              <a:rPr lang="sv-SE" dirty="0" smtClean="0"/>
              <a:t> </a:t>
            </a:r>
            <a:r>
              <a:rPr lang="sv-SE" dirty="0" err="1" smtClean="0"/>
              <a:t>school</a:t>
            </a:r>
            <a:r>
              <a:rPr lang="sv-SE" dirty="0" smtClean="0"/>
              <a:t> in </a:t>
            </a:r>
            <a:r>
              <a:rPr lang="sv-SE" dirty="0" err="1" smtClean="0"/>
              <a:t>time</a:t>
            </a:r>
            <a:endParaRPr lang="sv-SE" dirty="0"/>
          </a:p>
          <a:p>
            <a:endParaRPr lang="sv-SE" dirty="0"/>
          </a:p>
          <a:p>
            <a:r>
              <a:rPr lang="sv-SE" b="1" dirty="0" smtClean="0"/>
              <a:t>Problems </a:t>
            </a:r>
            <a:r>
              <a:rPr lang="sv-SE" b="1" dirty="0" err="1" smtClean="0"/>
              <a:t>to</a:t>
            </a:r>
            <a:r>
              <a:rPr lang="sv-SE" b="1" dirty="0" smtClean="0"/>
              <a:t> </a:t>
            </a:r>
            <a:r>
              <a:rPr lang="sv-SE" b="1" dirty="0" err="1" smtClean="0"/>
              <a:t>prioritize</a:t>
            </a:r>
            <a:r>
              <a:rPr lang="sv-SE" b="1" dirty="0" smtClean="0"/>
              <a:t> </a:t>
            </a:r>
            <a:r>
              <a:rPr lang="sv-SE" dirty="0" smtClean="0"/>
              <a:t>Tantrums in </a:t>
            </a:r>
            <a:r>
              <a:rPr lang="sv-SE" dirty="0" err="1" smtClean="0"/>
              <a:t>school</a:t>
            </a:r>
            <a:r>
              <a:rPr lang="sv-SE" dirty="0" smtClean="0"/>
              <a:t>, </a:t>
            </a:r>
            <a:r>
              <a:rPr lang="sv-SE" dirty="0" err="1" smtClean="0"/>
              <a:t>morning</a:t>
            </a:r>
            <a:r>
              <a:rPr lang="sv-SE" dirty="0" smtClean="0"/>
              <a:t> situation	</a:t>
            </a:r>
          </a:p>
          <a:p>
            <a:r>
              <a:rPr lang="sv-SE" dirty="0" smtClean="0"/>
              <a:t>		</a:t>
            </a:r>
            <a:endParaRPr lang="sv-SE" dirty="0"/>
          </a:p>
          <a:p>
            <a:r>
              <a:rPr lang="sv-SE" b="1" dirty="0" smtClean="0"/>
              <a:t>Maingoals: </a:t>
            </a:r>
            <a:r>
              <a:rPr lang="sv-SE" dirty="0" err="1" smtClean="0"/>
              <a:t>Decrease</a:t>
            </a:r>
            <a:r>
              <a:rPr lang="sv-SE" dirty="0" smtClean="0"/>
              <a:t> tantrums in </a:t>
            </a:r>
            <a:r>
              <a:rPr lang="sv-SE" dirty="0" err="1" smtClean="0"/>
              <a:t>school</a:t>
            </a:r>
            <a:r>
              <a:rPr lang="sv-SE" dirty="0" smtClean="0"/>
              <a:t>, </a:t>
            </a:r>
            <a:r>
              <a:rPr lang="sv-SE" dirty="0" err="1" smtClean="0"/>
              <a:t>Improve</a:t>
            </a:r>
            <a:r>
              <a:rPr lang="sv-SE" dirty="0" smtClean="0"/>
              <a:t> the situation in the </a:t>
            </a:r>
            <a:r>
              <a:rPr lang="sv-SE" dirty="0" err="1" smtClean="0"/>
              <a:t>mornings</a:t>
            </a:r>
            <a:r>
              <a:rPr lang="sv-SE" dirty="0" smtClean="0"/>
              <a:t> at </a:t>
            </a:r>
            <a:r>
              <a:rPr lang="sv-SE" dirty="0" err="1" smtClean="0"/>
              <a:t>home</a:t>
            </a:r>
            <a:r>
              <a:rPr lang="sv-SE" dirty="0" smtClean="0"/>
              <a:t>.</a:t>
            </a:r>
          </a:p>
          <a:p>
            <a:endParaRPr lang="sv-SE" dirty="0"/>
          </a:p>
          <a:p>
            <a:r>
              <a:rPr lang="sv-SE" b="1" dirty="0" smtClean="0"/>
              <a:t>Support/Interventions: </a:t>
            </a:r>
            <a:r>
              <a:rPr lang="sv-SE" dirty="0" err="1" smtClean="0"/>
              <a:t>Further</a:t>
            </a:r>
            <a:r>
              <a:rPr lang="sv-SE" dirty="0" smtClean="0"/>
              <a:t> </a:t>
            </a:r>
            <a:r>
              <a:rPr lang="sv-SE" dirty="0" err="1" smtClean="0"/>
              <a:t>assesment</a:t>
            </a:r>
            <a:r>
              <a:rPr lang="sv-SE" dirty="0" smtClean="0"/>
              <a:t> in </a:t>
            </a:r>
            <a:r>
              <a:rPr lang="sv-SE" dirty="0" err="1"/>
              <a:t>s</a:t>
            </a:r>
            <a:r>
              <a:rPr lang="sv-SE" dirty="0" err="1" smtClean="0"/>
              <a:t>chool</a:t>
            </a:r>
            <a:r>
              <a:rPr lang="sv-SE" dirty="0" smtClean="0"/>
              <a:t> and </a:t>
            </a:r>
            <a:r>
              <a:rPr lang="sv-SE" dirty="0"/>
              <a:t> </a:t>
            </a:r>
            <a:r>
              <a:rPr lang="sv-SE" dirty="0" smtClean="0"/>
              <a:t>at </a:t>
            </a:r>
            <a:r>
              <a:rPr lang="sv-SE" dirty="0" err="1" smtClean="0"/>
              <a:t>home</a:t>
            </a:r>
            <a:r>
              <a:rPr lang="sv-SE" dirty="0" smtClean="0"/>
              <a:t>, Basic </a:t>
            </a:r>
            <a:r>
              <a:rPr lang="sv-SE" dirty="0" err="1" smtClean="0"/>
              <a:t>course</a:t>
            </a:r>
            <a:r>
              <a:rPr lang="sv-SE" dirty="0" smtClean="0"/>
              <a:t> </a:t>
            </a:r>
            <a:r>
              <a:rPr lang="sv-SE" dirty="0" err="1" smtClean="0"/>
              <a:t>to</a:t>
            </a:r>
            <a:r>
              <a:rPr lang="sv-SE" dirty="0" smtClean="0"/>
              <a:t> </a:t>
            </a:r>
            <a:r>
              <a:rPr lang="sv-SE" dirty="0" err="1" smtClean="0"/>
              <a:t>parents</a:t>
            </a:r>
            <a:r>
              <a:rPr lang="sv-SE" dirty="0" smtClean="0"/>
              <a:t>, </a:t>
            </a:r>
            <a:r>
              <a:rPr lang="sv-SE" dirty="0" err="1" smtClean="0"/>
              <a:t>group</a:t>
            </a:r>
            <a:r>
              <a:rPr lang="sv-SE" dirty="0" smtClean="0"/>
              <a:t> for </a:t>
            </a:r>
            <a:r>
              <a:rPr lang="sv-SE" dirty="0" err="1" smtClean="0"/>
              <a:t>siblings</a:t>
            </a:r>
            <a:r>
              <a:rPr lang="sv-SE" dirty="0" smtClean="0"/>
              <a:t>  </a:t>
            </a:r>
            <a:r>
              <a:rPr lang="sv-SE" dirty="0" err="1" smtClean="0"/>
              <a:t>to</a:t>
            </a:r>
            <a:r>
              <a:rPr lang="sv-SE" dirty="0" smtClean="0"/>
              <a:t> Charlies </a:t>
            </a:r>
            <a:r>
              <a:rPr lang="sv-SE" dirty="0" err="1" smtClean="0"/>
              <a:t>sister</a:t>
            </a:r>
            <a:r>
              <a:rPr lang="sv-SE" dirty="0" smtClean="0"/>
              <a:t> </a:t>
            </a:r>
            <a:endParaRPr lang="sv-SE" dirty="0"/>
          </a:p>
          <a:p>
            <a:endParaRPr lang="sv-SE" dirty="0"/>
          </a:p>
          <a:p>
            <a:r>
              <a:rPr lang="sv-SE" b="1" dirty="0" err="1" smtClean="0"/>
              <a:t>Evaluation</a:t>
            </a:r>
            <a:r>
              <a:rPr lang="sv-SE" b="1" dirty="0" smtClean="0"/>
              <a:t> </a:t>
            </a:r>
            <a:r>
              <a:rPr lang="sv-SE" dirty="0" smtClean="0"/>
              <a:t>In </a:t>
            </a:r>
            <a:r>
              <a:rPr lang="sv-SE" dirty="0" err="1" smtClean="0"/>
              <a:t>six</a:t>
            </a:r>
            <a:r>
              <a:rPr lang="sv-SE" dirty="0" smtClean="0"/>
              <a:t> </a:t>
            </a:r>
            <a:r>
              <a:rPr lang="sv-SE" dirty="0" err="1" smtClean="0"/>
              <a:t>months</a:t>
            </a:r>
            <a:endParaRPr lang="sv-SE" dirty="0" smtClean="0"/>
          </a:p>
          <a:p>
            <a:r>
              <a:rPr lang="sv-SE" dirty="0"/>
              <a:t> </a:t>
            </a:r>
          </a:p>
          <a:p>
            <a:r>
              <a:rPr lang="sv-SE" dirty="0"/>
              <a:t> </a:t>
            </a:r>
          </a:p>
        </p:txBody>
      </p:sp>
    </p:spTree>
    <p:extLst>
      <p:ext uri="{BB962C8B-B14F-4D97-AF65-F5344CB8AC3E}">
        <p14:creationId xmlns:p14="http://schemas.microsoft.com/office/powerpoint/2010/main" val="2574148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519546" y="3068960"/>
            <a:ext cx="2305050" cy="1368226"/>
          </a:xfrm>
          <a:prstGeom prst="rect">
            <a:avLst/>
          </a:prstGeom>
          <a:solidFill>
            <a:srgbClr val="92D05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v-SE" altLang="sv-SE" sz="2000" b="1" dirty="0" err="1" smtClean="0">
                <a:latin typeface="Georgia" pitchFamily="18" charset="0"/>
              </a:rPr>
              <a:t>Indivudual</a:t>
            </a:r>
            <a:endParaRPr lang="sv-SE" altLang="sv-SE" sz="2000" b="1" dirty="0" smtClean="0">
              <a:latin typeface="Georgia" pitchFamily="18" charset="0"/>
            </a:endParaRPr>
          </a:p>
          <a:p>
            <a:r>
              <a:rPr lang="sv-SE" altLang="sv-SE" sz="2000" b="1" dirty="0" smtClean="0">
                <a:latin typeface="Georgia" pitchFamily="18" charset="0"/>
              </a:rPr>
              <a:t>support/</a:t>
            </a:r>
          </a:p>
          <a:p>
            <a:r>
              <a:rPr lang="sv-SE" altLang="sv-SE" sz="2000" b="1" dirty="0" err="1">
                <a:latin typeface="Georgia" pitchFamily="18" charset="0"/>
              </a:rPr>
              <a:t>c</a:t>
            </a:r>
            <a:r>
              <a:rPr lang="sv-SE" altLang="sv-SE" sz="2000" b="1" dirty="0" err="1" smtClean="0">
                <a:latin typeface="Georgia" pitchFamily="18" charset="0"/>
              </a:rPr>
              <a:t>ounseling</a:t>
            </a:r>
            <a:endParaRPr lang="sv-SE" altLang="sv-SE" sz="2000" b="1" dirty="0" smtClean="0">
              <a:latin typeface="Georgia" pitchFamily="18" charset="0"/>
            </a:endParaRPr>
          </a:p>
          <a:p>
            <a:r>
              <a:rPr lang="sv-SE" altLang="sv-SE" sz="2000" b="1" dirty="0" smtClean="0">
                <a:latin typeface="Georgia" pitchFamily="18" charset="0"/>
              </a:rPr>
              <a:t>1 – 10 </a:t>
            </a:r>
            <a:r>
              <a:rPr lang="sv-SE" altLang="sv-SE" sz="2000" b="1" dirty="0" err="1" smtClean="0">
                <a:latin typeface="Georgia" pitchFamily="18" charset="0"/>
              </a:rPr>
              <a:t>times</a:t>
            </a:r>
            <a:endParaRPr lang="sv-SE" altLang="sv-SE" sz="2000" b="1" dirty="0">
              <a:latin typeface="Georgia" pitchFamily="18" charset="0"/>
            </a:endParaRPr>
          </a:p>
        </p:txBody>
      </p:sp>
      <p:sp>
        <p:nvSpPr>
          <p:cNvPr id="4" name="Text Box 9"/>
          <p:cNvSpPr txBox="1">
            <a:spLocks noChangeArrowheads="1"/>
          </p:cNvSpPr>
          <p:nvPr/>
        </p:nvSpPr>
        <p:spPr bwMode="auto">
          <a:xfrm>
            <a:off x="3347864" y="3068960"/>
            <a:ext cx="2305050" cy="1368226"/>
          </a:xfrm>
          <a:prstGeom prst="rect">
            <a:avLst/>
          </a:prstGeom>
          <a:solidFill>
            <a:srgbClr val="92D05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v-SE" altLang="sv-SE" sz="2000" b="1" dirty="0" err="1" smtClean="0">
                <a:latin typeface="Georgia" pitchFamily="18" charset="0"/>
              </a:rPr>
              <a:t>Evaluation</a:t>
            </a:r>
            <a:r>
              <a:rPr lang="sv-SE" altLang="sv-SE" sz="2000" b="1" dirty="0" smtClean="0">
                <a:latin typeface="Georgia" pitchFamily="18" charset="0"/>
              </a:rPr>
              <a:t> </a:t>
            </a:r>
            <a:r>
              <a:rPr lang="sv-SE" altLang="sv-SE" sz="2000" b="1" dirty="0" err="1" smtClean="0">
                <a:latin typeface="Georgia" pitchFamily="18" charset="0"/>
              </a:rPr>
              <a:t>of</a:t>
            </a:r>
            <a:r>
              <a:rPr lang="sv-SE" altLang="sv-SE" sz="2000" b="1" dirty="0" smtClean="0">
                <a:latin typeface="Georgia" pitchFamily="18" charset="0"/>
              </a:rPr>
              <a:t> the</a:t>
            </a:r>
          </a:p>
          <a:p>
            <a:r>
              <a:rPr lang="sv-SE" altLang="sv-SE" sz="2000" b="1" dirty="0" smtClean="0">
                <a:latin typeface="Georgia" pitchFamily="18" charset="0"/>
              </a:rPr>
              <a:t>Careplan</a:t>
            </a:r>
          </a:p>
          <a:p>
            <a:endParaRPr lang="sv-SE" altLang="sv-SE" sz="1600" b="1" dirty="0">
              <a:latin typeface="Georgia" pitchFamily="18" charset="0"/>
            </a:endParaRPr>
          </a:p>
        </p:txBody>
      </p:sp>
      <p:sp>
        <p:nvSpPr>
          <p:cNvPr id="5" name="Text Box 9"/>
          <p:cNvSpPr txBox="1">
            <a:spLocks noChangeArrowheads="1"/>
          </p:cNvSpPr>
          <p:nvPr/>
        </p:nvSpPr>
        <p:spPr bwMode="auto">
          <a:xfrm>
            <a:off x="6000066" y="1988840"/>
            <a:ext cx="2305050" cy="1656184"/>
          </a:xfrm>
          <a:prstGeom prst="rect">
            <a:avLst/>
          </a:prstGeom>
          <a:solidFill>
            <a:srgbClr val="92D05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v-SE" altLang="sv-SE" sz="2000" b="1" dirty="0" smtClean="0">
                <a:latin typeface="Georgia" pitchFamily="18" charset="0"/>
              </a:rPr>
              <a:t>End</a:t>
            </a:r>
            <a:r>
              <a:rPr lang="sv-SE" altLang="sv-SE" sz="1600" b="1" dirty="0" smtClean="0">
                <a:latin typeface="Georgia" pitchFamily="18" charset="0"/>
              </a:rPr>
              <a:t> </a:t>
            </a:r>
            <a:endParaRPr lang="sv-SE" altLang="sv-SE" sz="1600" b="1" dirty="0">
              <a:latin typeface="Georgia" pitchFamily="18" charset="0"/>
            </a:endParaRPr>
          </a:p>
        </p:txBody>
      </p:sp>
      <p:sp>
        <p:nvSpPr>
          <p:cNvPr id="6" name="Text Box 9"/>
          <p:cNvSpPr txBox="1">
            <a:spLocks noChangeArrowheads="1"/>
          </p:cNvSpPr>
          <p:nvPr/>
        </p:nvSpPr>
        <p:spPr bwMode="auto">
          <a:xfrm>
            <a:off x="6000066" y="4447514"/>
            <a:ext cx="2305050" cy="1501765"/>
          </a:xfrm>
          <a:prstGeom prst="rect">
            <a:avLst/>
          </a:prstGeom>
          <a:solidFill>
            <a:srgbClr val="92D05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sv-SE" altLang="sv-SE" sz="2000" b="1" dirty="0" smtClean="0">
                <a:latin typeface="Georgia" pitchFamily="18" charset="0"/>
              </a:rPr>
              <a:t>New </a:t>
            </a:r>
            <a:r>
              <a:rPr lang="sv-SE" altLang="sv-SE" sz="2000" b="1" dirty="0" err="1" smtClean="0">
                <a:latin typeface="Georgia" pitchFamily="18" charset="0"/>
              </a:rPr>
              <a:t>careplan</a:t>
            </a:r>
            <a:endParaRPr lang="sv-SE" altLang="sv-SE" sz="2000" b="1" dirty="0">
              <a:latin typeface="Georgia" pitchFamily="18" charset="0"/>
            </a:endParaRPr>
          </a:p>
        </p:txBody>
      </p:sp>
      <p:sp>
        <p:nvSpPr>
          <p:cNvPr id="2" name="Rubrik 1"/>
          <p:cNvSpPr>
            <a:spLocks noGrp="1"/>
          </p:cNvSpPr>
          <p:nvPr>
            <p:ph type="title"/>
          </p:nvPr>
        </p:nvSpPr>
        <p:spPr/>
        <p:txBody>
          <a:bodyPr/>
          <a:lstStyle/>
          <a:p>
            <a:r>
              <a:rPr lang="sv-SE" dirty="0" err="1" smtClean="0"/>
              <a:t>Individual</a:t>
            </a:r>
            <a:r>
              <a:rPr lang="sv-SE" dirty="0" smtClean="0"/>
              <a:t> support</a:t>
            </a:r>
            <a:endParaRPr lang="sv-SE" dirty="0"/>
          </a:p>
        </p:txBody>
      </p:sp>
    </p:spTree>
    <p:extLst>
      <p:ext uri="{BB962C8B-B14F-4D97-AF65-F5344CB8AC3E}">
        <p14:creationId xmlns:p14="http://schemas.microsoft.com/office/powerpoint/2010/main" val="548202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Autism </a:t>
            </a:r>
            <a:endParaRPr lang="sv-SE" dirty="0"/>
          </a:p>
        </p:txBody>
      </p:sp>
      <p:sp>
        <p:nvSpPr>
          <p:cNvPr id="3" name="Platshållare för innehåll 2"/>
          <p:cNvSpPr>
            <a:spLocks noGrp="1"/>
          </p:cNvSpPr>
          <p:nvPr>
            <p:ph idx="1"/>
          </p:nvPr>
        </p:nvSpPr>
        <p:spPr/>
        <p:txBody>
          <a:bodyPr/>
          <a:lstStyle/>
          <a:p>
            <a:pPr marL="0" indent="0">
              <a:buNone/>
            </a:pPr>
            <a:r>
              <a:rPr lang="sv-SE" dirty="0" err="1"/>
              <a:t>C</a:t>
            </a:r>
            <a:r>
              <a:rPr lang="sv-SE" dirty="0" err="1" smtClean="0"/>
              <a:t>haracterised</a:t>
            </a:r>
            <a:r>
              <a:rPr lang="sv-SE" dirty="0" smtClean="0"/>
              <a:t> by </a:t>
            </a:r>
            <a:r>
              <a:rPr lang="en-US" dirty="0" smtClean="0"/>
              <a:t>severe </a:t>
            </a:r>
            <a:r>
              <a:rPr lang="en-US" dirty="0"/>
              <a:t>and pervasive impairments in several important areas </a:t>
            </a:r>
            <a:r>
              <a:rPr lang="en-US" dirty="0" smtClean="0"/>
              <a:t>of development</a:t>
            </a:r>
            <a:r>
              <a:rPr lang="en-US" dirty="0"/>
              <a:t>: </a:t>
            </a:r>
            <a:r>
              <a:rPr lang="en-US" dirty="0" smtClean="0"/>
              <a:t/>
            </a:r>
            <a:br>
              <a:rPr lang="en-US" dirty="0" smtClean="0"/>
            </a:br>
            <a:endParaRPr lang="en-US" dirty="0" smtClean="0"/>
          </a:p>
          <a:p>
            <a:pPr marL="0" indent="0">
              <a:buNone/>
            </a:pPr>
            <a:r>
              <a:rPr lang="en-US" dirty="0" smtClean="0"/>
              <a:t>-communication</a:t>
            </a:r>
          </a:p>
          <a:p>
            <a:pPr marL="0" indent="0">
              <a:buNone/>
            </a:pPr>
            <a:r>
              <a:rPr lang="en-US" dirty="0" smtClean="0"/>
              <a:t>-reciprocal </a:t>
            </a:r>
            <a:r>
              <a:rPr lang="en-US" dirty="0"/>
              <a:t>social </a:t>
            </a:r>
            <a:r>
              <a:rPr lang="en-US" dirty="0" smtClean="0"/>
              <a:t>interaction </a:t>
            </a:r>
          </a:p>
          <a:p>
            <a:pPr marL="0" indent="0">
              <a:buNone/>
            </a:pPr>
            <a:r>
              <a:rPr lang="en-US" dirty="0"/>
              <a:t>-</a:t>
            </a:r>
            <a:r>
              <a:rPr lang="en-US" dirty="0" smtClean="0"/>
              <a:t>behavior and</a:t>
            </a:r>
            <a:r>
              <a:rPr lang="en-US" dirty="0"/>
              <a:t> </a:t>
            </a:r>
            <a:r>
              <a:rPr lang="en-US" dirty="0" smtClean="0"/>
              <a:t>imagination </a:t>
            </a:r>
          </a:p>
          <a:p>
            <a:pPr marL="0" indent="0">
              <a:buNone/>
            </a:pPr>
            <a:r>
              <a:rPr lang="en-US" dirty="0" smtClean="0"/>
              <a:t> </a:t>
            </a:r>
            <a:endParaRPr lang="sv-SE" dirty="0"/>
          </a:p>
        </p:txBody>
      </p:sp>
    </p:spTree>
    <p:extLst>
      <p:ext uri="{BB962C8B-B14F-4D97-AF65-F5344CB8AC3E}">
        <p14:creationId xmlns:p14="http://schemas.microsoft.com/office/powerpoint/2010/main" val="38836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ubrik 2"/>
          <p:cNvSpPr>
            <a:spLocks noGrp="1"/>
          </p:cNvSpPr>
          <p:nvPr>
            <p:ph type="title"/>
          </p:nvPr>
        </p:nvSpPr>
        <p:spPr/>
        <p:txBody>
          <a:bodyPr/>
          <a:lstStyle/>
          <a:p>
            <a:pPr eaLnBrk="1" hangingPunct="1"/>
            <a:r>
              <a:rPr lang="sv-SE" dirty="0" smtClean="0"/>
              <a:t>Autism and the </a:t>
            </a:r>
            <a:r>
              <a:rPr lang="sv-SE" dirty="0" err="1" smtClean="0"/>
              <a:t>senses</a:t>
            </a:r>
            <a:endParaRPr lang="sv-SE" dirty="0" smtClean="0"/>
          </a:p>
        </p:txBody>
      </p:sp>
      <p:sp>
        <p:nvSpPr>
          <p:cNvPr id="39939" name="Platshållare för innehåll 3"/>
          <p:cNvSpPr>
            <a:spLocks noGrp="1"/>
          </p:cNvSpPr>
          <p:nvPr>
            <p:ph idx="1"/>
          </p:nvPr>
        </p:nvSpPr>
        <p:spPr>
          <a:xfrm>
            <a:off x="467544" y="1916832"/>
            <a:ext cx="8030547" cy="4306170"/>
          </a:xfrm>
        </p:spPr>
        <p:txBody>
          <a:bodyPr/>
          <a:lstStyle/>
          <a:p>
            <a:pPr marL="0" indent="0" eaLnBrk="1" hangingPunct="1">
              <a:buFont typeface="Wingdings" pitchFamily="2" charset="2"/>
              <a:buNone/>
            </a:pPr>
            <a:r>
              <a:rPr lang="sv-SE" dirty="0" err="1" smtClean="0"/>
              <a:t>Sight</a:t>
            </a:r>
            <a:r>
              <a:rPr lang="sv-SE" dirty="0" smtClean="0"/>
              <a:t>, sound, touch, </a:t>
            </a:r>
            <a:r>
              <a:rPr lang="sv-SE" dirty="0" err="1" smtClean="0"/>
              <a:t>smell</a:t>
            </a:r>
            <a:r>
              <a:rPr lang="sv-SE" dirty="0" smtClean="0"/>
              <a:t>, </a:t>
            </a:r>
            <a:r>
              <a:rPr lang="sv-SE" dirty="0" err="1" smtClean="0"/>
              <a:t>taste</a:t>
            </a:r>
            <a:r>
              <a:rPr lang="sv-SE" dirty="0" smtClean="0"/>
              <a:t>,</a:t>
            </a:r>
          </a:p>
          <a:p>
            <a:pPr marL="0" indent="0" eaLnBrk="1" hangingPunct="1">
              <a:buFont typeface="Wingdings" pitchFamily="2" charset="2"/>
              <a:buNone/>
            </a:pPr>
            <a:r>
              <a:rPr lang="sv-SE" dirty="0" err="1"/>
              <a:t>b</a:t>
            </a:r>
            <a:r>
              <a:rPr lang="sv-SE" dirty="0" err="1" smtClean="0"/>
              <a:t>alance</a:t>
            </a:r>
            <a:r>
              <a:rPr lang="sv-SE" dirty="0" smtClean="0"/>
              <a:t> &amp; </a:t>
            </a:r>
            <a:r>
              <a:rPr lang="sv-SE" dirty="0" err="1" smtClean="0"/>
              <a:t>body</a:t>
            </a:r>
            <a:r>
              <a:rPr lang="sv-SE" dirty="0" smtClean="0"/>
              <a:t> </a:t>
            </a:r>
            <a:r>
              <a:rPr lang="sv-SE" dirty="0" err="1" smtClean="0"/>
              <a:t>awareness</a:t>
            </a:r>
            <a:endParaRPr lang="sv-SE" dirty="0" smtClean="0"/>
          </a:p>
          <a:p>
            <a:pPr marL="0" indent="0" eaLnBrk="1" hangingPunct="1">
              <a:buFont typeface="Wingdings" pitchFamily="2" charset="2"/>
              <a:buNone/>
            </a:pPr>
            <a:endParaRPr lang="sv-SE" dirty="0" smtClean="0"/>
          </a:p>
        </p:txBody>
      </p:sp>
      <p:sp>
        <p:nvSpPr>
          <p:cNvPr id="39940" name="Platshållare för bild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sv-SE" dirty="0" smtClean="0"/>
          </a:p>
        </p:txBody>
      </p:sp>
      <p:pic>
        <p:nvPicPr>
          <p:cNvPr id="39941" name="Picture 9" descr="MPj04021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811" y="3416498"/>
            <a:ext cx="1697869" cy="11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descr="2007-06-14-16-%C3%96gon"/>
          <p:cNvPicPr>
            <a:picLocks noChangeAspect="1" noChangeArrowheads="1"/>
          </p:cNvPicPr>
          <p:nvPr/>
        </p:nvPicPr>
        <p:blipFill>
          <a:blip r:embed="rId4">
            <a:extLst>
              <a:ext uri="{28A0092B-C50C-407E-A947-70E740481C1C}">
                <a14:useLocalDpi xmlns:a14="http://schemas.microsoft.com/office/drawing/2010/main" val="0"/>
              </a:ext>
            </a:extLst>
          </a:blip>
          <a:srcRect b="18138"/>
          <a:stretch>
            <a:fillRect/>
          </a:stretch>
        </p:blipFill>
        <p:spPr bwMode="auto">
          <a:xfrm>
            <a:off x="192926" y="3192071"/>
            <a:ext cx="169600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4" descr="somalia-baby-matas4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520" y="4997633"/>
            <a:ext cx="1663471" cy="116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4" descr="MP90043048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729278"/>
            <a:ext cx="1349375" cy="119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4" descr="PIX-KFQ4F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3735790"/>
            <a:ext cx="1563950" cy="126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3" descr="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8" y="2595812"/>
            <a:ext cx="1238026" cy="13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5" descr="flicka, barn, barndom, syskon, hoppa hage, playfighting, unge, barn, horseplay, kvarter, barn, Odilon, Dimier, PAA373000027, syster lilla, flicka, två, folk, norra, europeiska, etnicitet, utbildning, bistånd, livsstil, exteriör, utomhus, dag, spelar, som visar, tillsammans, hög, synvinkel, visa, full, längd, färg, familj, vänner, 4-5, år 6-7, år 8-9, år, sommar, vänskap, kamratskap, shorts, uppfart, kastanj, hår, hår, bakåt, spela, kaukasiska, utanför, flickor, barn, syskon, färger, små, flickor, systrar, exteriörer, livsstilar, kaukasier, visa, från ovan, förhöjd, visa, två personer, två, individer, vita, etnicitet, full, kroppen, hop-whisky, färg, hög, vinkel, vyer, färger, playfights, playfight, overhead, visa, spela-fighting, leka, slåss, full längd, familjer, vänner, uppfarter, kastanj hår, hår, upp, spela, kämpa, spela, slagsmål, spela-kamp, lek-slagsmå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3401" y="4366712"/>
            <a:ext cx="1794711" cy="173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035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a:t>
            </a:r>
            <a:r>
              <a:rPr lang="sv-SE" dirty="0" err="1" smtClean="0"/>
              <a:t>base</a:t>
            </a:r>
            <a:r>
              <a:rPr lang="sv-SE" dirty="0" smtClean="0"/>
              <a:t> </a:t>
            </a:r>
            <a:r>
              <a:rPr lang="sv-SE" dirty="0" err="1" smtClean="0"/>
              <a:t>of</a:t>
            </a:r>
            <a:r>
              <a:rPr lang="sv-SE" dirty="0" smtClean="0"/>
              <a:t> </a:t>
            </a:r>
            <a:r>
              <a:rPr lang="sv-SE" dirty="0" err="1" smtClean="0"/>
              <a:t>education</a:t>
            </a:r>
            <a:endParaRPr lang="sv-SE" dirty="0"/>
          </a:p>
        </p:txBody>
      </p:sp>
      <p:sp>
        <p:nvSpPr>
          <p:cNvPr id="3" name="Platshållare för innehåll 2"/>
          <p:cNvSpPr>
            <a:spLocks noGrp="1"/>
          </p:cNvSpPr>
          <p:nvPr>
            <p:ph idx="1"/>
          </p:nvPr>
        </p:nvSpPr>
        <p:spPr/>
        <p:txBody>
          <a:bodyPr/>
          <a:lstStyle/>
          <a:p>
            <a:endParaRPr lang="sv-SE" dirty="0" smtClean="0"/>
          </a:p>
          <a:p>
            <a:pPr marL="0" indent="0">
              <a:buNone/>
            </a:pPr>
            <a:r>
              <a:rPr lang="sv-SE" dirty="0" smtClean="0"/>
              <a:t>		Autism</a:t>
            </a:r>
          </a:p>
          <a:p>
            <a:pPr marL="0" indent="0">
              <a:buNone/>
            </a:pPr>
            <a:r>
              <a:rPr lang="sv-SE" dirty="0" smtClean="0"/>
              <a:t>		Mental Retardation</a:t>
            </a:r>
          </a:p>
          <a:p>
            <a:pPr marL="0" indent="0">
              <a:buNone/>
            </a:pPr>
            <a:r>
              <a:rPr lang="sv-SE" dirty="0" smtClean="0"/>
              <a:t>		ABA</a:t>
            </a:r>
          </a:p>
          <a:p>
            <a:pPr marL="0" indent="0">
              <a:buNone/>
            </a:pPr>
            <a:r>
              <a:rPr lang="sv-SE" dirty="0" smtClean="0"/>
              <a:t>		Visual and </a:t>
            </a:r>
            <a:r>
              <a:rPr lang="sv-SE" dirty="0" err="1" smtClean="0"/>
              <a:t>cognitive</a:t>
            </a:r>
            <a:r>
              <a:rPr lang="sv-SE" dirty="0" smtClean="0"/>
              <a:t> </a:t>
            </a:r>
          </a:p>
          <a:p>
            <a:pPr marL="0" indent="0">
              <a:buNone/>
            </a:pPr>
            <a:r>
              <a:rPr lang="sv-SE" dirty="0" smtClean="0"/>
              <a:t> 		support (TEACCH)</a:t>
            </a:r>
          </a:p>
        </p:txBody>
      </p:sp>
      <p:sp>
        <p:nvSpPr>
          <p:cNvPr id="4" name="Ring 3"/>
          <p:cNvSpPr/>
          <p:nvPr/>
        </p:nvSpPr>
        <p:spPr>
          <a:xfrm flipH="1">
            <a:off x="1115616" y="1772816"/>
            <a:ext cx="5616624" cy="4464496"/>
          </a:xfrm>
          <a:prstGeom prst="donut">
            <a:avLst>
              <a:gd name="adj" fmla="val 954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3764718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S</a:t>
            </a:r>
            <a:r>
              <a:rPr lang="sv-SE" dirty="0" err="1" smtClean="0"/>
              <a:t>pecially-tailored</a:t>
            </a:r>
            <a:r>
              <a:rPr lang="sv-SE" dirty="0" smtClean="0"/>
              <a:t> </a:t>
            </a:r>
            <a:r>
              <a:rPr lang="sv-SE" dirty="0" err="1"/>
              <a:t>educational</a:t>
            </a:r>
            <a:r>
              <a:rPr lang="sv-SE" dirty="0"/>
              <a:t> </a:t>
            </a:r>
            <a:r>
              <a:rPr lang="sv-SE" dirty="0" err="1"/>
              <a:t>strategies</a:t>
            </a:r>
            <a:endParaRPr lang="sv-SE" dirty="0"/>
          </a:p>
        </p:txBody>
      </p:sp>
      <p:sp>
        <p:nvSpPr>
          <p:cNvPr id="3" name="Platshållare för innehåll 2"/>
          <p:cNvSpPr>
            <a:spLocks noGrp="1"/>
          </p:cNvSpPr>
          <p:nvPr>
            <p:ph idx="1"/>
          </p:nvPr>
        </p:nvSpPr>
        <p:spPr/>
        <p:txBody>
          <a:bodyPr/>
          <a:lstStyle/>
          <a:p>
            <a:pPr marL="0" indent="0">
              <a:buNone/>
            </a:pPr>
            <a:endParaRPr lang="sv-SE" dirty="0" smtClean="0"/>
          </a:p>
          <a:p>
            <a:pPr marL="0" indent="0">
              <a:buNone/>
            </a:pPr>
            <a:r>
              <a:rPr lang="sv-SE" dirty="0" smtClean="0"/>
              <a:t>ABA </a:t>
            </a:r>
            <a:r>
              <a:rPr lang="sv-SE" dirty="0" err="1" smtClean="0"/>
              <a:t>strategies</a:t>
            </a:r>
            <a:r>
              <a:rPr lang="sv-SE" dirty="0"/>
              <a:t> </a:t>
            </a:r>
            <a:r>
              <a:rPr lang="en-US" dirty="0" smtClean="0"/>
              <a:t>(Applied </a:t>
            </a:r>
            <a:r>
              <a:rPr lang="en-US" dirty="0" err="1"/>
              <a:t>behaviour</a:t>
            </a:r>
            <a:r>
              <a:rPr lang="en-US" dirty="0"/>
              <a:t> analysis) </a:t>
            </a:r>
            <a:endParaRPr lang="en-US" dirty="0" smtClean="0"/>
          </a:p>
          <a:p>
            <a:pPr marL="0" indent="0">
              <a:buNone/>
            </a:pPr>
            <a:endParaRPr lang="en-US" dirty="0"/>
          </a:p>
          <a:p>
            <a:pPr marL="0" indent="0">
              <a:buNone/>
            </a:pPr>
            <a:r>
              <a:rPr lang="en-US" dirty="0" smtClean="0"/>
              <a:t>TEACCH-model (Treatment </a:t>
            </a:r>
            <a:r>
              <a:rPr lang="en-US" dirty="0"/>
              <a:t>and Education of Autistic and related Communication Handicapped Children</a:t>
            </a:r>
            <a:r>
              <a:rPr lang="en-US" dirty="0" smtClean="0"/>
              <a:t>)</a:t>
            </a:r>
            <a:endParaRPr lang="sv-SE" dirty="0"/>
          </a:p>
        </p:txBody>
      </p:sp>
    </p:spTree>
    <p:extLst>
      <p:ext uri="{BB962C8B-B14F-4D97-AF65-F5344CB8AC3E}">
        <p14:creationId xmlns:p14="http://schemas.microsoft.com/office/powerpoint/2010/main" val="3139165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ABA – </a:t>
            </a:r>
            <a:r>
              <a:rPr lang="sv-SE" sz="3200" dirty="0" err="1" smtClean="0"/>
              <a:t>Applied</a:t>
            </a:r>
            <a:r>
              <a:rPr lang="sv-SE" sz="3200" dirty="0" smtClean="0"/>
              <a:t> </a:t>
            </a:r>
            <a:r>
              <a:rPr lang="sv-SE" sz="3200" dirty="0" err="1" smtClean="0"/>
              <a:t>behavior</a:t>
            </a:r>
            <a:r>
              <a:rPr lang="sv-SE" sz="3200" dirty="0" smtClean="0"/>
              <a:t> </a:t>
            </a:r>
            <a:r>
              <a:rPr lang="sv-SE" sz="3200" dirty="0" err="1" smtClean="0"/>
              <a:t>analysis</a:t>
            </a:r>
            <a:endParaRPr lang="sv-SE" dirty="0"/>
          </a:p>
        </p:txBody>
      </p:sp>
      <p:sp>
        <p:nvSpPr>
          <p:cNvPr id="3" name="Platshållare för innehåll 2"/>
          <p:cNvSpPr>
            <a:spLocks noGrp="1"/>
          </p:cNvSpPr>
          <p:nvPr>
            <p:ph idx="1"/>
          </p:nvPr>
        </p:nvSpPr>
        <p:spPr/>
        <p:txBody>
          <a:bodyPr/>
          <a:lstStyle/>
          <a:p>
            <a:r>
              <a:rPr lang="sv-SE" sz="2400" dirty="0" err="1" smtClean="0"/>
              <a:t>Applied</a:t>
            </a:r>
            <a:r>
              <a:rPr lang="sv-SE" sz="2400" dirty="0" smtClean="0"/>
              <a:t> </a:t>
            </a:r>
            <a:r>
              <a:rPr lang="sv-SE" sz="2400" dirty="0" err="1" smtClean="0"/>
              <a:t>behavior</a:t>
            </a:r>
            <a:r>
              <a:rPr lang="sv-SE" sz="2400" dirty="0" smtClean="0"/>
              <a:t> </a:t>
            </a:r>
            <a:r>
              <a:rPr lang="sv-SE" sz="2400" dirty="0" err="1" smtClean="0"/>
              <a:t>analysis</a:t>
            </a:r>
            <a:r>
              <a:rPr lang="sv-SE" sz="2400" dirty="0" smtClean="0"/>
              <a:t> is a </a:t>
            </a:r>
            <a:r>
              <a:rPr lang="sv-SE" sz="2400" dirty="0" err="1" smtClean="0"/>
              <a:t>sience</a:t>
            </a:r>
            <a:r>
              <a:rPr lang="sv-SE" sz="2400" dirty="0" smtClean="0"/>
              <a:t> </a:t>
            </a:r>
            <a:r>
              <a:rPr lang="sv-SE" sz="2400" dirty="0" err="1" smtClean="0"/>
              <a:t>devoted</a:t>
            </a:r>
            <a:r>
              <a:rPr lang="sv-SE" sz="2400" dirty="0" smtClean="0"/>
              <a:t> </a:t>
            </a:r>
            <a:r>
              <a:rPr lang="sv-SE" sz="2400" dirty="0" err="1" smtClean="0"/>
              <a:t>to</a:t>
            </a:r>
            <a:r>
              <a:rPr lang="sv-SE" sz="2400" dirty="0" smtClean="0"/>
              <a:t> </a:t>
            </a:r>
            <a:br>
              <a:rPr lang="sv-SE" sz="2400" dirty="0" smtClean="0"/>
            </a:br>
            <a:r>
              <a:rPr lang="sv-SE" sz="2400" dirty="0" smtClean="0"/>
              <a:t>the </a:t>
            </a:r>
            <a:r>
              <a:rPr lang="sv-SE" sz="2400" dirty="0" err="1" smtClean="0"/>
              <a:t>understanding</a:t>
            </a:r>
            <a:r>
              <a:rPr lang="sv-SE" sz="2400" dirty="0" smtClean="0"/>
              <a:t> and </a:t>
            </a:r>
            <a:r>
              <a:rPr lang="sv-SE" sz="2400" dirty="0" err="1" smtClean="0"/>
              <a:t>improvement</a:t>
            </a:r>
            <a:r>
              <a:rPr lang="sv-SE" sz="2400" dirty="0" smtClean="0"/>
              <a:t> </a:t>
            </a:r>
            <a:r>
              <a:rPr lang="sv-SE" sz="2400" dirty="0" err="1" smtClean="0"/>
              <a:t>of</a:t>
            </a:r>
            <a:r>
              <a:rPr lang="sv-SE" sz="2400" dirty="0" smtClean="0"/>
              <a:t> human </a:t>
            </a:r>
            <a:r>
              <a:rPr lang="sv-SE" sz="2400" dirty="0" err="1" smtClean="0"/>
              <a:t>behavior</a:t>
            </a:r>
            <a:r>
              <a:rPr lang="sv-SE" sz="2400" dirty="0" smtClean="0"/>
              <a:t>.</a:t>
            </a:r>
          </a:p>
          <a:p>
            <a:pPr marL="0" indent="0">
              <a:buNone/>
            </a:pPr>
            <a:endParaRPr lang="sv-SE" sz="2400" dirty="0" smtClean="0"/>
          </a:p>
          <a:p>
            <a:r>
              <a:rPr lang="sv-SE" sz="2400" dirty="0" smtClean="0"/>
              <a:t>ABA is a </a:t>
            </a:r>
            <a:r>
              <a:rPr lang="sv-SE" sz="2400" dirty="0" err="1" smtClean="0"/>
              <a:t>scientific</a:t>
            </a:r>
            <a:r>
              <a:rPr lang="sv-SE" sz="2400" dirty="0" smtClean="0"/>
              <a:t> approach for discovering environmental </a:t>
            </a:r>
            <a:r>
              <a:rPr lang="sv-SE" sz="2400" dirty="0" err="1" smtClean="0"/>
              <a:t>variables</a:t>
            </a:r>
            <a:r>
              <a:rPr lang="sv-SE" sz="2400" dirty="0" smtClean="0"/>
              <a:t> </a:t>
            </a:r>
            <a:r>
              <a:rPr lang="sv-SE" sz="2400" dirty="0" err="1" smtClean="0"/>
              <a:t>that</a:t>
            </a:r>
            <a:r>
              <a:rPr lang="sv-SE" sz="2400" dirty="0" smtClean="0"/>
              <a:t> </a:t>
            </a:r>
            <a:r>
              <a:rPr lang="sv-SE" sz="2400" dirty="0" err="1" smtClean="0"/>
              <a:t>reliably</a:t>
            </a:r>
            <a:r>
              <a:rPr lang="sv-SE" sz="2400" dirty="0" smtClean="0"/>
              <a:t> </a:t>
            </a:r>
            <a:r>
              <a:rPr lang="sv-SE" sz="2400" dirty="0" err="1" smtClean="0"/>
              <a:t>influence</a:t>
            </a:r>
            <a:r>
              <a:rPr lang="sv-SE" sz="2400" dirty="0" smtClean="0"/>
              <a:t> </a:t>
            </a:r>
            <a:r>
              <a:rPr lang="sv-SE" sz="2400" dirty="0" err="1" smtClean="0"/>
              <a:t>socially</a:t>
            </a:r>
            <a:r>
              <a:rPr lang="sv-SE" sz="2400" dirty="0" smtClean="0"/>
              <a:t> </a:t>
            </a:r>
            <a:r>
              <a:rPr lang="sv-SE" sz="2400" dirty="0" err="1" smtClean="0"/>
              <a:t>significant</a:t>
            </a:r>
            <a:r>
              <a:rPr lang="sv-SE" sz="2400" dirty="0" smtClean="0"/>
              <a:t> </a:t>
            </a:r>
            <a:r>
              <a:rPr lang="sv-SE" sz="2400" dirty="0" err="1" smtClean="0"/>
              <a:t>behavior</a:t>
            </a:r>
            <a:r>
              <a:rPr lang="sv-SE" sz="2400" dirty="0" smtClean="0"/>
              <a:t> and for </a:t>
            </a:r>
            <a:r>
              <a:rPr lang="sv-SE" sz="2400" dirty="0" err="1" smtClean="0"/>
              <a:t>developing</a:t>
            </a:r>
            <a:r>
              <a:rPr lang="sv-SE" sz="2400" dirty="0" smtClean="0"/>
              <a:t> a </a:t>
            </a:r>
            <a:r>
              <a:rPr lang="sv-SE" sz="2400" dirty="0" err="1" smtClean="0"/>
              <a:t>technology</a:t>
            </a:r>
            <a:r>
              <a:rPr lang="sv-SE" sz="2400" dirty="0" smtClean="0"/>
              <a:t> </a:t>
            </a:r>
            <a:r>
              <a:rPr lang="sv-SE" sz="2400" dirty="0" err="1" smtClean="0"/>
              <a:t>of</a:t>
            </a:r>
            <a:r>
              <a:rPr lang="sv-SE" sz="2400" dirty="0" smtClean="0"/>
              <a:t> </a:t>
            </a:r>
            <a:r>
              <a:rPr lang="sv-SE" sz="2400" dirty="0" err="1" smtClean="0"/>
              <a:t>behavior</a:t>
            </a:r>
            <a:r>
              <a:rPr lang="sv-SE" sz="2400" dirty="0" smtClean="0"/>
              <a:t> </a:t>
            </a:r>
            <a:r>
              <a:rPr lang="sv-SE" sz="2400" dirty="0" err="1" smtClean="0"/>
              <a:t>change</a:t>
            </a:r>
            <a:r>
              <a:rPr lang="sv-SE" sz="2400" dirty="0" smtClean="0"/>
              <a:t> </a:t>
            </a:r>
            <a:r>
              <a:rPr lang="sv-SE" sz="2400" dirty="0" err="1" smtClean="0"/>
              <a:t>that</a:t>
            </a:r>
            <a:r>
              <a:rPr lang="sv-SE" sz="2400" dirty="0" smtClean="0"/>
              <a:t> </a:t>
            </a:r>
            <a:r>
              <a:rPr lang="sv-SE" sz="2400" dirty="0" err="1" smtClean="0"/>
              <a:t>takes</a:t>
            </a:r>
            <a:r>
              <a:rPr lang="sv-SE" sz="2400" dirty="0" smtClean="0"/>
              <a:t> practical </a:t>
            </a:r>
            <a:r>
              <a:rPr lang="sv-SE" sz="2400" dirty="0" err="1" smtClean="0"/>
              <a:t>advantage</a:t>
            </a:r>
            <a:r>
              <a:rPr lang="sv-SE" sz="2400" dirty="0" smtClean="0"/>
              <a:t> </a:t>
            </a:r>
            <a:r>
              <a:rPr lang="sv-SE" sz="2400" dirty="0" err="1" smtClean="0"/>
              <a:t>of</a:t>
            </a:r>
            <a:r>
              <a:rPr lang="sv-SE" sz="2400" dirty="0" smtClean="0"/>
              <a:t> </a:t>
            </a:r>
            <a:r>
              <a:rPr lang="sv-SE" sz="2400" dirty="0" err="1" smtClean="0"/>
              <a:t>those</a:t>
            </a:r>
            <a:r>
              <a:rPr lang="sv-SE" sz="2400" dirty="0" smtClean="0"/>
              <a:t> </a:t>
            </a:r>
            <a:r>
              <a:rPr lang="sv-SE" sz="2400" dirty="0" err="1" smtClean="0"/>
              <a:t>discoveries</a:t>
            </a:r>
            <a:r>
              <a:rPr lang="sv-SE" sz="2400" dirty="0" smtClean="0"/>
              <a:t>.</a:t>
            </a:r>
            <a:endParaRPr lang="sv-SE" sz="2400" dirty="0"/>
          </a:p>
          <a:p>
            <a:pPr marL="0" indent="0">
              <a:buNone/>
            </a:pPr>
            <a:r>
              <a:rPr lang="sv-SE" sz="1800" dirty="0" smtClean="0"/>
              <a:t>					</a:t>
            </a:r>
            <a:r>
              <a:rPr lang="sv-SE" sz="1800" i="1" dirty="0" smtClean="0"/>
              <a:t>  </a:t>
            </a:r>
            <a:r>
              <a:rPr lang="sv-SE" sz="1600" i="1" dirty="0" smtClean="0"/>
              <a:t>(Cooper, Heron, </a:t>
            </a:r>
            <a:r>
              <a:rPr lang="sv-SE" sz="1600" i="1" dirty="0" err="1" smtClean="0"/>
              <a:t>Heward</a:t>
            </a:r>
            <a:r>
              <a:rPr lang="sv-SE" sz="1600" i="1" dirty="0" smtClean="0"/>
              <a:t>, 2005)</a:t>
            </a:r>
            <a:endParaRPr lang="sv-SE" sz="1600" i="1" dirty="0"/>
          </a:p>
        </p:txBody>
      </p:sp>
    </p:spTree>
    <p:extLst>
      <p:ext uri="{BB962C8B-B14F-4D97-AF65-F5344CB8AC3E}">
        <p14:creationId xmlns:p14="http://schemas.microsoft.com/office/powerpoint/2010/main" val="363144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ABA</a:t>
            </a:r>
            <a:endParaRPr lang="en-US" dirty="0"/>
          </a:p>
        </p:txBody>
      </p:sp>
      <p:sp>
        <p:nvSpPr>
          <p:cNvPr id="3" name="Platshållare för innehåll 2"/>
          <p:cNvSpPr>
            <a:spLocks noGrp="1"/>
          </p:cNvSpPr>
          <p:nvPr>
            <p:ph idx="1"/>
          </p:nvPr>
        </p:nvSpPr>
        <p:spPr/>
        <p:txBody>
          <a:bodyPr/>
          <a:lstStyle/>
          <a:p>
            <a:r>
              <a:rPr lang="en-US" sz="2400" dirty="0" smtClean="0"/>
              <a:t>A method of teaching children with autism and Developmental Disorders</a:t>
            </a:r>
          </a:p>
          <a:p>
            <a:endParaRPr lang="en-US" sz="2400" dirty="0" smtClean="0"/>
          </a:p>
          <a:p>
            <a:r>
              <a:rPr lang="en-US" sz="2400" dirty="0" smtClean="0"/>
              <a:t>Based on the premise that appropriate behavior – including speech, academics and life skills – can be taught using scientific principles</a:t>
            </a:r>
          </a:p>
          <a:p>
            <a:endParaRPr lang="en-US" sz="2400" dirty="0"/>
          </a:p>
          <a:p>
            <a:r>
              <a:rPr lang="en-US" sz="2400" dirty="0" smtClean="0"/>
              <a:t>Assumes that children are more likely to repeat behaviors or responses that are rewarded</a:t>
            </a:r>
            <a:endParaRPr lang="en-US" sz="2400" dirty="0"/>
          </a:p>
        </p:txBody>
      </p:sp>
    </p:spTree>
    <p:extLst>
      <p:ext uri="{BB962C8B-B14F-4D97-AF65-F5344CB8AC3E}">
        <p14:creationId xmlns:p14="http://schemas.microsoft.com/office/powerpoint/2010/main" val="110609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TEACCH</a:t>
            </a:r>
            <a:r>
              <a:rPr lang="sv-SE" dirty="0" smtClean="0"/>
              <a:t> – </a:t>
            </a:r>
            <a:r>
              <a:rPr lang="sv-SE" sz="2000" dirty="0" err="1" smtClean="0"/>
              <a:t>Treatment</a:t>
            </a:r>
            <a:r>
              <a:rPr lang="sv-SE" sz="2000" dirty="0" smtClean="0"/>
              <a:t> and </a:t>
            </a:r>
            <a:r>
              <a:rPr lang="sv-SE" sz="2000" dirty="0" err="1" smtClean="0"/>
              <a:t>Education</a:t>
            </a:r>
            <a:r>
              <a:rPr lang="sv-SE" sz="2000" dirty="0" smtClean="0"/>
              <a:t> </a:t>
            </a:r>
            <a:r>
              <a:rPr lang="sv-SE" sz="2000" dirty="0" err="1" smtClean="0"/>
              <a:t>of</a:t>
            </a:r>
            <a:r>
              <a:rPr lang="sv-SE" sz="2000" dirty="0" smtClean="0"/>
              <a:t> </a:t>
            </a:r>
            <a:r>
              <a:rPr lang="sv-SE" sz="2000" dirty="0" err="1" smtClean="0"/>
              <a:t>Autistic</a:t>
            </a:r>
            <a:r>
              <a:rPr lang="sv-SE" sz="2000" dirty="0" smtClean="0"/>
              <a:t> and Communication </a:t>
            </a:r>
            <a:r>
              <a:rPr lang="sv-SE" sz="2000" dirty="0" err="1" smtClean="0"/>
              <a:t>related</a:t>
            </a:r>
            <a:r>
              <a:rPr lang="sv-SE" sz="2000" dirty="0" smtClean="0"/>
              <a:t> </a:t>
            </a:r>
            <a:r>
              <a:rPr lang="sv-SE" sz="2000" dirty="0" err="1" smtClean="0"/>
              <a:t>handicapped</a:t>
            </a:r>
            <a:r>
              <a:rPr lang="sv-SE" sz="2000" dirty="0" smtClean="0"/>
              <a:t> </a:t>
            </a:r>
            <a:r>
              <a:rPr lang="sv-SE" sz="2000" dirty="0" err="1" smtClean="0"/>
              <a:t>CHildren</a:t>
            </a:r>
            <a:endParaRPr lang="sv-SE" dirty="0"/>
          </a:p>
        </p:txBody>
      </p:sp>
      <p:sp>
        <p:nvSpPr>
          <p:cNvPr id="3" name="Platshållare för innehåll 2"/>
          <p:cNvSpPr>
            <a:spLocks noGrp="1"/>
          </p:cNvSpPr>
          <p:nvPr>
            <p:ph idx="1"/>
          </p:nvPr>
        </p:nvSpPr>
        <p:spPr/>
        <p:txBody>
          <a:bodyPr/>
          <a:lstStyle/>
          <a:p>
            <a:endParaRPr lang="sv-SE" sz="2400" dirty="0" smtClean="0"/>
          </a:p>
          <a:p>
            <a:r>
              <a:rPr lang="sv-SE" sz="2400" dirty="0" smtClean="0"/>
              <a:t>An </a:t>
            </a:r>
            <a:r>
              <a:rPr lang="sv-SE" sz="2400" dirty="0" err="1" smtClean="0"/>
              <a:t>evidence-based</a:t>
            </a:r>
            <a:r>
              <a:rPr lang="sv-SE" sz="2400" dirty="0" smtClean="0"/>
              <a:t> service, </a:t>
            </a:r>
            <a:r>
              <a:rPr lang="sv-SE" sz="2400" dirty="0" err="1" smtClean="0"/>
              <a:t>training</a:t>
            </a:r>
            <a:r>
              <a:rPr lang="sv-SE" sz="2400" dirty="0" smtClean="0"/>
              <a:t> and research program for </a:t>
            </a:r>
            <a:r>
              <a:rPr lang="sv-SE" sz="2400" dirty="0" err="1" smtClean="0"/>
              <a:t>individuals</a:t>
            </a:r>
            <a:r>
              <a:rPr lang="sv-SE" sz="2400" dirty="0" smtClean="0"/>
              <a:t> </a:t>
            </a:r>
            <a:r>
              <a:rPr lang="sv-SE" sz="2400" dirty="0" err="1" smtClean="0"/>
              <a:t>of</a:t>
            </a:r>
            <a:r>
              <a:rPr lang="sv-SE" sz="2400" dirty="0" smtClean="0"/>
              <a:t> all </a:t>
            </a:r>
            <a:r>
              <a:rPr lang="sv-SE" sz="2400" dirty="0" err="1" smtClean="0"/>
              <a:t>ages</a:t>
            </a:r>
            <a:r>
              <a:rPr lang="sv-SE" sz="2400" dirty="0" smtClean="0"/>
              <a:t> and </a:t>
            </a:r>
            <a:r>
              <a:rPr lang="sv-SE" sz="2400" dirty="0" err="1" smtClean="0"/>
              <a:t>skill</a:t>
            </a:r>
            <a:r>
              <a:rPr lang="sv-SE" sz="2400" dirty="0" smtClean="0"/>
              <a:t> </a:t>
            </a:r>
            <a:r>
              <a:rPr lang="sv-SE" sz="2400" dirty="0" err="1" smtClean="0"/>
              <a:t>levels</a:t>
            </a:r>
            <a:r>
              <a:rPr lang="sv-SE" sz="2400" dirty="0" smtClean="0"/>
              <a:t> </a:t>
            </a:r>
            <a:r>
              <a:rPr lang="sv-SE" sz="2400" dirty="0" err="1" smtClean="0"/>
              <a:t>with</a:t>
            </a:r>
            <a:r>
              <a:rPr lang="sv-SE" sz="2400" dirty="0" smtClean="0"/>
              <a:t> autism </a:t>
            </a:r>
            <a:r>
              <a:rPr lang="sv-SE" sz="2400" dirty="0" err="1" smtClean="0"/>
              <a:t>spectrum</a:t>
            </a:r>
            <a:r>
              <a:rPr lang="sv-SE" sz="2400" dirty="0" smtClean="0"/>
              <a:t> disorders.</a:t>
            </a:r>
          </a:p>
          <a:p>
            <a:endParaRPr lang="sv-SE" sz="2400" dirty="0"/>
          </a:p>
          <a:p>
            <a:r>
              <a:rPr lang="sv-SE" sz="2400" dirty="0" smtClean="0"/>
              <a:t>The TEACCH-</a:t>
            </a:r>
            <a:r>
              <a:rPr lang="sv-SE" sz="2400" dirty="0" err="1" smtClean="0"/>
              <a:t>method</a:t>
            </a:r>
            <a:r>
              <a:rPr lang="sv-SE" sz="2400" dirty="0" smtClean="0"/>
              <a:t> </a:t>
            </a:r>
            <a:r>
              <a:rPr lang="sv-SE" sz="2400" dirty="0" err="1" smtClean="0"/>
              <a:t>are</a:t>
            </a:r>
            <a:r>
              <a:rPr lang="sv-SE" sz="2400" dirty="0" smtClean="0"/>
              <a:t> </a:t>
            </a:r>
            <a:r>
              <a:rPr lang="sv-SE" sz="2400" dirty="0" err="1" smtClean="0"/>
              <a:t>based</a:t>
            </a:r>
            <a:r>
              <a:rPr lang="sv-SE" sz="2400" dirty="0" smtClean="0"/>
              <a:t> on the </a:t>
            </a:r>
            <a:r>
              <a:rPr lang="sv-SE" sz="2400" dirty="0" err="1" smtClean="0"/>
              <a:t>premise</a:t>
            </a:r>
            <a:r>
              <a:rPr lang="sv-SE" sz="2400" dirty="0" smtClean="0"/>
              <a:t> </a:t>
            </a:r>
            <a:r>
              <a:rPr lang="sv-SE" sz="2400" dirty="0" err="1" smtClean="0"/>
              <a:t>that</a:t>
            </a:r>
            <a:r>
              <a:rPr lang="sv-SE" sz="2400" dirty="0" smtClean="0"/>
              <a:t> </a:t>
            </a:r>
            <a:r>
              <a:rPr lang="sv-SE" sz="2400" dirty="0" err="1" smtClean="0"/>
              <a:t>people</a:t>
            </a:r>
            <a:r>
              <a:rPr lang="sv-SE" sz="2400" dirty="0" smtClean="0"/>
              <a:t> </a:t>
            </a:r>
            <a:r>
              <a:rPr lang="sv-SE" sz="2400" dirty="0" err="1" smtClean="0"/>
              <a:t>with</a:t>
            </a:r>
            <a:r>
              <a:rPr lang="sv-SE" sz="2400" dirty="0" smtClean="0"/>
              <a:t> autism </a:t>
            </a:r>
            <a:r>
              <a:rPr lang="sv-SE" sz="2400" dirty="0" err="1" smtClean="0"/>
              <a:t>are</a:t>
            </a:r>
            <a:r>
              <a:rPr lang="sv-SE" sz="2400" dirty="0" smtClean="0"/>
              <a:t> </a:t>
            </a:r>
            <a:r>
              <a:rPr lang="sv-SE" sz="2400" dirty="0" err="1" smtClean="0"/>
              <a:t>predominantly</a:t>
            </a:r>
            <a:r>
              <a:rPr lang="sv-SE" sz="2400" dirty="0" smtClean="0"/>
              <a:t> </a:t>
            </a:r>
            <a:r>
              <a:rPr lang="sv-SE" sz="2400" dirty="0" err="1" smtClean="0"/>
              <a:t>visual</a:t>
            </a:r>
            <a:r>
              <a:rPr lang="sv-SE" sz="2400" dirty="0" smtClean="0"/>
              <a:t> </a:t>
            </a:r>
            <a:r>
              <a:rPr lang="sv-SE" sz="2400" dirty="0" err="1" smtClean="0"/>
              <a:t>learners</a:t>
            </a:r>
            <a:endParaRPr lang="sv-SE" sz="2400" dirty="0" smtClean="0"/>
          </a:p>
          <a:p>
            <a:endParaRPr lang="sv-SE" sz="2400" dirty="0"/>
          </a:p>
          <a:p>
            <a:r>
              <a:rPr lang="sv-SE" sz="2400" dirty="0" smtClean="0"/>
              <a:t>Focus on </a:t>
            </a:r>
            <a:r>
              <a:rPr lang="sv-SE" sz="2400" dirty="0" err="1" smtClean="0"/>
              <a:t>physical</a:t>
            </a:r>
            <a:r>
              <a:rPr lang="sv-SE" sz="2400" dirty="0" smtClean="0"/>
              <a:t> and </a:t>
            </a:r>
            <a:r>
              <a:rPr lang="sv-SE" sz="2400" dirty="0" err="1" smtClean="0"/>
              <a:t>visual</a:t>
            </a:r>
            <a:r>
              <a:rPr lang="sv-SE" sz="2400" dirty="0" smtClean="0"/>
              <a:t> </a:t>
            </a:r>
            <a:r>
              <a:rPr lang="sv-SE" sz="2400" dirty="0" err="1" smtClean="0"/>
              <a:t>structure</a:t>
            </a:r>
            <a:endParaRPr lang="sv-SE" sz="2400" dirty="0"/>
          </a:p>
        </p:txBody>
      </p:sp>
    </p:spTree>
    <p:extLst>
      <p:ext uri="{BB962C8B-B14F-4D97-AF65-F5344CB8AC3E}">
        <p14:creationId xmlns:p14="http://schemas.microsoft.com/office/powerpoint/2010/main" val="276794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Who</a:t>
            </a:r>
            <a:r>
              <a:rPr lang="sv-SE" dirty="0" smtClean="0"/>
              <a:t> </a:t>
            </a:r>
            <a:r>
              <a:rPr lang="sv-SE" dirty="0" err="1" smtClean="0"/>
              <a:t>are</a:t>
            </a:r>
            <a:r>
              <a:rPr lang="sv-SE" dirty="0" smtClean="0"/>
              <a:t> </a:t>
            </a:r>
            <a:r>
              <a:rPr lang="sv-SE" dirty="0" err="1" smtClean="0"/>
              <a:t>you</a:t>
            </a:r>
            <a:r>
              <a:rPr lang="sv-SE" dirty="0" smtClean="0"/>
              <a:t>?</a:t>
            </a:r>
            <a:endParaRPr lang="sv-SE" dirty="0"/>
          </a:p>
        </p:txBody>
      </p:sp>
      <p:sp>
        <p:nvSpPr>
          <p:cNvPr id="3" name="Platshållare för innehåll 2"/>
          <p:cNvSpPr>
            <a:spLocks noGrp="1"/>
          </p:cNvSpPr>
          <p:nvPr>
            <p:ph idx="1"/>
          </p:nvPr>
        </p:nvSpPr>
        <p:spPr/>
        <p:txBody>
          <a:bodyPr/>
          <a:lstStyle/>
          <a:p>
            <a:pPr marL="0" indent="0">
              <a:buNone/>
            </a:pPr>
            <a:r>
              <a:rPr lang="sv-SE" dirty="0" err="1" smtClean="0"/>
              <a:t>Please</a:t>
            </a:r>
            <a:r>
              <a:rPr lang="sv-SE" dirty="0" smtClean="0"/>
              <a:t> </a:t>
            </a:r>
            <a:r>
              <a:rPr lang="sv-SE" dirty="0" err="1" smtClean="0"/>
              <a:t>stand</a:t>
            </a:r>
            <a:r>
              <a:rPr lang="sv-SE" dirty="0" smtClean="0"/>
              <a:t> </a:t>
            </a:r>
            <a:r>
              <a:rPr lang="sv-SE" dirty="0" err="1" smtClean="0"/>
              <a:t>up</a:t>
            </a:r>
            <a:r>
              <a:rPr lang="sv-SE" dirty="0"/>
              <a:t> </a:t>
            </a:r>
            <a:r>
              <a:rPr lang="sv-SE" dirty="0" err="1" smtClean="0"/>
              <a:t>those</a:t>
            </a:r>
            <a:r>
              <a:rPr lang="sv-SE" dirty="0" smtClean="0"/>
              <a:t> </a:t>
            </a:r>
            <a:r>
              <a:rPr lang="sv-SE" dirty="0" err="1" smtClean="0"/>
              <a:t>of</a:t>
            </a:r>
            <a:r>
              <a:rPr lang="sv-SE" dirty="0" smtClean="0"/>
              <a:t> </a:t>
            </a:r>
            <a:r>
              <a:rPr lang="sv-SE" dirty="0" err="1" smtClean="0"/>
              <a:t>you</a:t>
            </a:r>
            <a:r>
              <a:rPr lang="sv-SE" dirty="0"/>
              <a:t> </a:t>
            </a:r>
            <a:r>
              <a:rPr lang="sv-SE" dirty="0" err="1" smtClean="0"/>
              <a:t>who</a:t>
            </a:r>
            <a:r>
              <a:rPr lang="sv-SE" dirty="0" smtClean="0"/>
              <a:t>:</a:t>
            </a:r>
          </a:p>
          <a:p>
            <a:pPr marL="0" indent="0">
              <a:buNone/>
            </a:pPr>
            <a:endParaRPr lang="sv-SE" dirty="0" smtClean="0"/>
          </a:p>
          <a:p>
            <a:r>
              <a:rPr lang="sv-SE" dirty="0" err="1" smtClean="0"/>
              <a:t>Work</a:t>
            </a:r>
            <a:r>
              <a:rPr lang="sv-SE" dirty="0" smtClean="0"/>
              <a:t> </a:t>
            </a:r>
            <a:r>
              <a:rPr lang="sv-SE" dirty="0"/>
              <a:t>in the </a:t>
            </a:r>
            <a:r>
              <a:rPr lang="sv-SE" dirty="0" err="1"/>
              <a:t>political</a:t>
            </a:r>
            <a:r>
              <a:rPr lang="sv-SE" dirty="0"/>
              <a:t> arena</a:t>
            </a:r>
          </a:p>
          <a:p>
            <a:r>
              <a:rPr lang="sv-SE" dirty="0" err="1" smtClean="0"/>
              <a:t>Work</a:t>
            </a:r>
            <a:r>
              <a:rPr lang="sv-SE" dirty="0" smtClean="0"/>
              <a:t> </a:t>
            </a:r>
            <a:r>
              <a:rPr lang="sv-SE" dirty="0" err="1" smtClean="0"/>
              <a:t>professionally</a:t>
            </a:r>
            <a:r>
              <a:rPr lang="sv-SE" dirty="0" smtClean="0"/>
              <a:t> </a:t>
            </a:r>
            <a:r>
              <a:rPr lang="sv-SE" dirty="0" err="1" smtClean="0"/>
              <a:t>with</a:t>
            </a:r>
            <a:r>
              <a:rPr lang="sv-SE" dirty="0" smtClean="0"/>
              <a:t> </a:t>
            </a:r>
            <a:r>
              <a:rPr lang="sv-SE" dirty="0" err="1" smtClean="0"/>
              <a:t>people</a:t>
            </a:r>
            <a:r>
              <a:rPr lang="sv-SE" dirty="0" smtClean="0"/>
              <a:t> </a:t>
            </a:r>
            <a:r>
              <a:rPr lang="sv-SE" dirty="0" err="1" smtClean="0"/>
              <a:t>with</a:t>
            </a:r>
            <a:r>
              <a:rPr lang="sv-SE" dirty="0" smtClean="0"/>
              <a:t> ASD</a:t>
            </a:r>
          </a:p>
          <a:p>
            <a:r>
              <a:rPr lang="sv-SE" dirty="0" err="1" smtClean="0"/>
              <a:t>Have</a:t>
            </a:r>
            <a:r>
              <a:rPr lang="sv-SE" dirty="0" smtClean="0"/>
              <a:t> personal </a:t>
            </a:r>
            <a:r>
              <a:rPr lang="sv-SE" dirty="0" err="1" smtClean="0"/>
              <a:t>experience</a:t>
            </a:r>
            <a:r>
              <a:rPr lang="sv-SE" dirty="0" smtClean="0"/>
              <a:t> </a:t>
            </a:r>
            <a:r>
              <a:rPr lang="sv-SE" dirty="0" err="1" smtClean="0"/>
              <a:t>of</a:t>
            </a:r>
            <a:r>
              <a:rPr lang="sv-SE" dirty="0" smtClean="0"/>
              <a:t> ASD </a:t>
            </a:r>
            <a:r>
              <a:rPr lang="sv-SE" dirty="0" err="1" smtClean="0"/>
              <a:t>within</a:t>
            </a:r>
            <a:r>
              <a:rPr lang="sv-SE" dirty="0" smtClean="0"/>
              <a:t> </a:t>
            </a:r>
            <a:r>
              <a:rPr lang="sv-SE" dirty="0" err="1" smtClean="0"/>
              <a:t>your</a:t>
            </a:r>
            <a:r>
              <a:rPr lang="sv-SE" dirty="0" smtClean="0"/>
              <a:t> </a:t>
            </a:r>
            <a:r>
              <a:rPr lang="sv-SE" dirty="0" err="1" smtClean="0"/>
              <a:t>network</a:t>
            </a:r>
            <a:r>
              <a:rPr lang="sv-SE" dirty="0" smtClean="0"/>
              <a:t> or from </a:t>
            </a:r>
            <a:r>
              <a:rPr lang="sv-SE" dirty="0" err="1" smtClean="0"/>
              <a:t>volounterly</a:t>
            </a:r>
            <a:r>
              <a:rPr lang="sv-SE" dirty="0" smtClean="0"/>
              <a:t> </a:t>
            </a:r>
            <a:r>
              <a:rPr lang="sv-SE" dirty="0" err="1" smtClean="0"/>
              <a:t>work</a:t>
            </a:r>
            <a:endParaRPr lang="sv-SE" dirty="0" smtClean="0"/>
          </a:p>
          <a:p>
            <a:r>
              <a:rPr lang="sv-SE" dirty="0" smtClean="0"/>
              <a:t>Hope </a:t>
            </a:r>
            <a:r>
              <a:rPr lang="sv-SE" dirty="0" err="1" smtClean="0"/>
              <a:t>that</a:t>
            </a:r>
            <a:r>
              <a:rPr lang="sv-SE" dirty="0" smtClean="0"/>
              <a:t> </a:t>
            </a:r>
            <a:r>
              <a:rPr lang="sv-SE" dirty="0" err="1" smtClean="0"/>
              <a:t>this</a:t>
            </a:r>
            <a:r>
              <a:rPr lang="sv-SE" dirty="0" smtClean="0"/>
              <a:t> </a:t>
            </a:r>
            <a:r>
              <a:rPr lang="sv-SE" dirty="0" err="1" smtClean="0"/>
              <a:t>will</a:t>
            </a:r>
            <a:r>
              <a:rPr lang="sv-SE" dirty="0" smtClean="0"/>
              <a:t> be an </a:t>
            </a:r>
            <a:r>
              <a:rPr lang="sv-SE" dirty="0" err="1" smtClean="0"/>
              <a:t>interesting</a:t>
            </a:r>
            <a:r>
              <a:rPr lang="sv-SE" dirty="0" smtClean="0"/>
              <a:t> </a:t>
            </a:r>
            <a:r>
              <a:rPr lang="sv-SE" dirty="0" err="1" smtClean="0"/>
              <a:t>day</a:t>
            </a:r>
            <a:endParaRPr lang="sv-SE" dirty="0" smtClean="0"/>
          </a:p>
          <a:p>
            <a:endParaRPr lang="sv-SE" dirty="0"/>
          </a:p>
        </p:txBody>
      </p:sp>
    </p:spTree>
    <p:extLst>
      <p:ext uri="{BB962C8B-B14F-4D97-AF65-F5344CB8AC3E}">
        <p14:creationId xmlns:p14="http://schemas.microsoft.com/office/powerpoint/2010/main" val="402792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908720"/>
            <a:ext cx="8229600" cy="1008062"/>
          </a:xfrm>
        </p:spPr>
        <p:txBody>
          <a:bodyPr/>
          <a:lstStyle/>
          <a:p>
            <a:r>
              <a:rPr lang="en-US" sz="2800" dirty="0" smtClean="0"/>
              <a:t>Where to be, what to do and how to do it, all as independently as possible</a:t>
            </a:r>
            <a:endParaRPr lang="en-US" sz="2800" dirty="0"/>
          </a:p>
        </p:txBody>
      </p:sp>
      <p:pic>
        <p:nvPicPr>
          <p:cNvPr id="4" name="Platshållare för innehåll 3"/>
          <p:cNvPicPr>
            <a:picLocks noGrp="1" noChangeAspect="1"/>
          </p:cNvPicPr>
          <p:nvPr>
            <p:ph idx="1"/>
          </p:nvPr>
        </p:nvPicPr>
        <p:blipFill>
          <a:blip r:embed="rId3"/>
          <a:stretch>
            <a:fillRect/>
          </a:stretch>
        </p:blipFill>
        <p:spPr>
          <a:xfrm>
            <a:off x="3563888" y="3717032"/>
            <a:ext cx="1560765" cy="2668908"/>
          </a:xfrm>
          <a:prstGeom prst="rect">
            <a:avLst/>
          </a:prstGeom>
        </p:spPr>
      </p:pic>
      <p:sp>
        <p:nvSpPr>
          <p:cNvPr id="5" name="AutoShape 11"/>
          <p:cNvSpPr>
            <a:spLocks noChangeArrowheads="1"/>
          </p:cNvSpPr>
          <p:nvPr/>
        </p:nvSpPr>
        <p:spPr bwMode="auto">
          <a:xfrm>
            <a:off x="1115616" y="4519107"/>
            <a:ext cx="1800225" cy="1223962"/>
          </a:xfrm>
          <a:prstGeom prst="cloudCallout">
            <a:avLst>
              <a:gd name="adj1" fmla="val 95944"/>
              <a:gd name="adj2" fmla="val -564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US" altLang="en-US"/>
          </a:p>
        </p:txBody>
      </p:sp>
      <p:sp>
        <p:nvSpPr>
          <p:cNvPr id="6" name="AutoShape 9"/>
          <p:cNvSpPr>
            <a:spLocks noChangeArrowheads="1"/>
          </p:cNvSpPr>
          <p:nvPr/>
        </p:nvSpPr>
        <p:spPr bwMode="auto">
          <a:xfrm>
            <a:off x="1187624" y="2602622"/>
            <a:ext cx="1866900" cy="1439738"/>
          </a:xfrm>
          <a:prstGeom prst="cloudCallout">
            <a:avLst>
              <a:gd name="adj1" fmla="val 77287"/>
              <a:gd name="adj2" fmla="val 4503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US" altLang="en-US"/>
          </a:p>
        </p:txBody>
      </p:sp>
      <p:sp>
        <p:nvSpPr>
          <p:cNvPr id="9" name="AutoShape 8"/>
          <p:cNvSpPr>
            <a:spLocks noChangeArrowheads="1"/>
          </p:cNvSpPr>
          <p:nvPr/>
        </p:nvSpPr>
        <p:spPr bwMode="auto">
          <a:xfrm>
            <a:off x="5796136" y="2996952"/>
            <a:ext cx="1944687" cy="1223963"/>
          </a:xfrm>
          <a:prstGeom prst="cloudCallout">
            <a:avLst>
              <a:gd name="adj1" fmla="val -84120"/>
              <a:gd name="adj2" fmla="val 4805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US" altLang="en-US"/>
          </a:p>
        </p:txBody>
      </p:sp>
      <p:sp>
        <p:nvSpPr>
          <p:cNvPr id="11" name="Text Box 10"/>
          <p:cNvSpPr txBox="1">
            <a:spLocks noChangeArrowheads="1"/>
          </p:cNvSpPr>
          <p:nvPr/>
        </p:nvSpPr>
        <p:spPr bwMode="auto">
          <a:xfrm>
            <a:off x="1295796" y="4749242"/>
            <a:ext cx="1439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sv-SE" altLang="en-US" dirty="0" err="1" smtClean="0"/>
              <a:t>Where</a:t>
            </a:r>
            <a:r>
              <a:rPr lang="sv-SE" altLang="en-US" dirty="0" smtClean="0"/>
              <a:t> </a:t>
            </a:r>
            <a:r>
              <a:rPr lang="sv-SE" altLang="en-US" dirty="0" err="1" smtClean="0"/>
              <a:t>shall</a:t>
            </a:r>
            <a:r>
              <a:rPr lang="sv-SE" altLang="en-US" dirty="0" smtClean="0"/>
              <a:t> I be?</a:t>
            </a:r>
            <a:endParaRPr lang="sv-SE" altLang="en-US" dirty="0"/>
          </a:p>
        </p:txBody>
      </p:sp>
      <p:sp>
        <p:nvSpPr>
          <p:cNvPr id="12" name="Text Box 14"/>
          <p:cNvSpPr txBox="1">
            <a:spLocks noChangeArrowheads="1"/>
          </p:cNvSpPr>
          <p:nvPr/>
        </p:nvSpPr>
        <p:spPr bwMode="auto">
          <a:xfrm>
            <a:off x="1375921" y="2999325"/>
            <a:ext cx="1655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sv-SE" altLang="en-US" dirty="0" err="1" smtClean="0"/>
              <a:t>What</a:t>
            </a:r>
            <a:r>
              <a:rPr lang="sv-SE" altLang="en-US" dirty="0" smtClean="0"/>
              <a:t> </a:t>
            </a:r>
            <a:r>
              <a:rPr lang="sv-SE" altLang="en-US" dirty="0" err="1" smtClean="0"/>
              <a:t>am</a:t>
            </a:r>
            <a:r>
              <a:rPr lang="sv-SE" altLang="en-US" dirty="0" smtClean="0"/>
              <a:t> I going to do?</a:t>
            </a:r>
            <a:endParaRPr lang="sv-SE" altLang="en-US" dirty="0"/>
          </a:p>
        </p:txBody>
      </p:sp>
      <p:sp>
        <p:nvSpPr>
          <p:cNvPr id="13" name="Text Box 15"/>
          <p:cNvSpPr txBox="1">
            <a:spLocks noChangeArrowheads="1"/>
          </p:cNvSpPr>
          <p:nvPr/>
        </p:nvSpPr>
        <p:spPr bwMode="auto">
          <a:xfrm>
            <a:off x="3751280" y="2308057"/>
            <a:ext cx="1656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sv-SE" altLang="en-US" dirty="0" smtClean="0"/>
              <a:t>For </a:t>
            </a:r>
            <a:r>
              <a:rPr lang="sv-SE" altLang="en-US" dirty="0" err="1" smtClean="0"/>
              <a:t>how</a:t>
            </a:r>
            <a:r>
              <a:rPr lang="sv-SE" altLang="en-US" dirty="0" smtClean="0"/>
              <a:t> long?</a:t>
            </a:r>
            <a:endParaRPr lang="sv-SE" altLang="en-US" dirty="0"/>
          </a:p>
        </p:txBody>
      </p:sp>
      <p:sp>
        <p:nvSpPr>
          <p:cNvPr id="14" name="Text Box 16"/>
          <p:cNvSpPr txBox="1">
            <a:spLocks noChangeArrowheads="1"/>
          </p:cNvSpPr>
          <p:nvPr/>
        </p:nvSpPr>
        <p:spPr bwMode="auto">
          <a:xfrm>
            <a:off x="6097716" y="3285767"/>
            <a:ext cx="1341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sv-SE" altLang="en-US" dirty="0" err="1" smtClean="0"/>
              <a:t>With</a:t>
            </a:r>
            <a:r>
              <a:rPr lang="sv-SE" altLang="en-US" dirty="0" smtClean="0"/>
              <a:t> </a:t>
            </a:r>
            <a:r>
              <a:rPr lang="sv-SE" altLang="en-US" dirty="0" err="1" smtClean="0"/>
              <a:t>whom</a:t>
            </a:r>
            <a:r>
              <a:rPr lang="sv-SE" altLang="en-US" dirty="0" smtClean="0"/>
              <a:t> </a:t>
            </a:r>
            <a:r>
              <a:rPr lang="sv-SE" altLang="en-US" dirty="0" err="1" smtClean="0"/>
              <a:t>shall</a:t>
            </a:r>
            <a:r>
              <a:rPr lang="sv-SE" altLang="en-US" dirty="0" smtClean="0"/>
              <a:t> I be?</a:t>
            </a:r>
            <a:endParaRPr lang="sv-SE" altLang="en-US" dirty="0"/>
          </a:p>
        </p:txBody>
      </p:sp>
      <p:sp>
        <p:nvSpPr>
          <p:cNvPr id="16" name="AutoShape 12"/>
          <p:cNvSpPr>
            <a:spLocks noChangeArrowheads="1"/>
          </p:cNvSpPr>
          <p:nvPr/>
        </p:nvSpPr>
        <p:spPr bwMode="auto">
          <a:xfrm>
            <a:off x="3571669" y="2079487"/>
            <a:ext cx="2016125" cy="936625"/>
          </a:xfrm>
          <a:prstGeom prst="cloudCallout">
            <a:avLst>
              <a:gd name="adj1" fmla="val -5544"/>
              <a:gd name="adj2" fmla="val 12935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US" altLang="en-US"/>
          </a:p>
        </p:txBody>
      </p:sp>
      <p:sp>
        <p:nvSpPr>
          <p:cNvPr id="17" name="AutoShape 13"/>
          <p:cNvSpPr>
            <a:spLocks noChangeArrowheads="1"/>
          </p:cNvSpPr>
          <p:nvPr/>
        </p:nvSpPr>
        <p:spPr bwMode="auto">
          <a:xfrm>
            <a:off x="5554620" y="4941168"/>
            <a:ext cx="2376488" cy="1150938"/>
          </a:xfrm>
          <a:prstGeom prst="cloudCallout">
            <a:avLst>
              <a:gd name="adj1" fmla="val -74648"/>
              <a:gd name="adj2" fmla="val -10241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endParaRPr lang="en-US" altLang="en-US"/>
          </a:p>
        </p:txBody>
      </p:sp>
      <p:sp>
        <p:nvSpPr>
          <p:cNvPr id="18" name="Text Box 17"/>
          <p:cNvSpPr txBox="1">
            <a:spLocks noChangeArrowheads="1"/>
          </p:cNvSpPr>
          <p:nvPr/>
        </p:nvSpPr>
        <p:spPr bwMode="auto">
          <a:xfrm>
            <a:off x="5809615" y="5090160"/>
            <a:ext cx="1873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sv-SE" altLang="en-US" dirty="0" err="1" smtClean="0"/>
              <a:t>What</a:t>
            </a:r>
            <a:r>
              <a:rPr lang="sv-SE" altLang="en-US" dirty="0" smtClean="0"/>
              <a:t> </a:t>
            </a:r>
            <a:r>
              <a:rPr lang="sv-SE" altLang="en-US" dirty="0" err="1" smtClean="0"/>
              <a:t>shall</a:t>
            </a:r>
            <a:r>
              <a:rPr lang="sv-SE" altLang="en-US" dirty="0" smtClean="0"/>
              <a:t> I do </a:t>
            </a:r>
            <a:r>
              <a:rPr lang="sv-SE" altLang="en-US" dirty="0" err="1" smtClean="0"/>
              <a:t>next</a:t>
            </a:r>
            <a:r>
              <a:rPr lang="sv-SE" altLang="en-US" dirty="0" smtClean="0"/>
              <a:t>?</a:t>
            </a:r>
            <a:endParaRPr lang="sv-SE" altLang="en-US" dirty="0"/>
          </a:p>
        </p:txBody>
      </p:sp>
    </p:spTree>
    <p:extLst>
      <p:ext uri="{BB962C8B-B14F-4D97-AF65-F5344CB8AC3E}">
        <p14:creationId xmlns:p14="http://schemas.microsoft.com/office/powerpoint/2010/main" val="3170504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Learning abilities</a:t>
            </a:r>
            <a:endParaRPr lang="en-US" dirty="0"/>
          </a:p>
        </p:txBody>
      </p:sp>
      <p:sp>
        <p:nvSpPr>
          <p:cNvPr id="3" name="Platshållare för innehåll 2"/>
          <p:cNvSpPr>
            <a:spLocks noGrp="1"/>
          </p:cNvSpPr>
          <p:nvPr>
            <p:ph idx="1"/>
          </p:nvPr>
        </p:nvSpPr>
        <p:spPr/>
        <p:txBody>
          <a:bodyPr/>
          <a:lstStyle/>
          <a:p>
            <a:r>
              <a:rPr lang="en-US" dirty="0" smtClean="0"/>
              <a:t>All people learn things according to the same principles</a:t>
            </a:r>
          </a:p>
          <a:p>
            <a:endParaRPr lang="en-US" dirty="0" smtClean="0"/>
          </a:p>
          <a:p>
            <a:r>
              <a:rPr lang="en-US" dirty="0" smtClean="0"/>
              <a:t>You learn from your own experience</a:t>
            </a:r>
          </a:p>
          <a:p>
            <a:endParaRPr lang="en-US" dirty="0" smtClean="0"/>
          </a:p>
          <a:p>
            <a:r>
              <a:rPr lang="en-US" dirty="0" smtClean="0"/>
              <a:t>The persons presumption and surroundings is the settlement for what we are going to learn</a:t>
            </a:r>
            <a:endParaRPr lang="en-US" dirty="0"/>
          </a:p>
        </p:txBody>
      </p:sp>
    </p:spTree>
    <p:extLst>
      <p:ext uri="{BB962C8B-B14F-4D97-AF65-F5344CB8AC3E}">
        <p14:creationId xmlns:p14="http://schemas.microsoft.com/office/powerpoint/2010/main" val="314054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ASD</a:t>
            </a:r>
            <a:r>
              <a:rPr lang="en-US" dirty="0" smtClean="0"/>
              <a:t> – learning abilities</a:t>
            </a:r>
            <a:endParaRPr lang="en-US" dirty="0"/>
          </a:p>
        </p:txBody>
      </p:sp>
      <p:sp>
        <p:nvSpPr>
          <p:cNvPr id="3" name="Platshållare för innehåll 2"/>
          <p:cNvSpPr>
            <a:spLocks noGrp="1"/>
          </p:cNvSpPr>
          <p:nvPr>
            <p:ph idx="1"/>
          </p:nvPr>
        </p:nvSpPr>
        <p:spPr/>
        <p:txBody>
          <a:bodyPr/>
          <a:lstStyle/>
          <a:p>
            <a:r>
              <a:rPr lang="en-US" dirty="0" smtClean="0"/>
              <a:t>Another way of learning</a:t>
            </a:r>
            <a:br>
              <a:rPr lang="en-US" dirty="0" smtClean="0"/>
            </a:br>
            <a:endParaRPr lang="en-US" dirty="0" smtClean="0"/>
          </a:p>
          <a:p>
            <a:r>
              <a:rPr lang="en-US" dirty="0" smtClean="0"/>
              <a:t>Learning in small steps</a:t>
            </a:r>
          </a:p>
          <a:p>
            <a:endParaRPr lang="en-US" dirty="0" smtClean="0"/>
          </a:p>
          <a:p>
            <a:r>
              <a:rPr lang="en-US" dirty="0" smtClean="0"/>
              <a:t>A thousand times (</a:t>
            </a:r>
            <a:r>
              <a:rPr lang="en-US" dirty="0" err="1" smtClean="0"/>
              <a:t>repetations</a:t>
            </a:r>
            <a:r>
              <a:rPr lang="en-US" dirty="0" smtClean="0"/>
              <a:t>)</a:t>
            </a:r>
          </a:p>
          <a:p>
            <a:endParaRPr lang="en-US" dirty="0" smtClean="0"/>
          </a:p>
          <a:p>
            <a:r>
              <a:rPr lang="en-US" dirty="0" smtClean="0"/>
              <a:t>Visual support (pictures, schedules)</a:t>
            </a:r>
          </a:p>
        </p:txBody>
      </p:sp>
    </p:spTree>
    <p:extLst>
      <p:ext uri="{BB962C8B-B14F-4D97-AF65-F5344CB8AC3E}">
        <p14:creationId xmlns:p14="http://schemas.microsoft.com/office/powerpoint/2010/main" val="48302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764754"/>
            <a:ext cx="8229600" cy="1008062"/>
          </a:xfrm>
        </p:spPr>
        <p:txBody>
          <a:bodyPr/>
          <a:lstStyle/>
          <a:p>
            <a:r>
              <a:rPr lang="en-US" dirty="0" smtClean="0"/>
              <a:t>Who is going to do the work?</a:t>
            </a:r>
            <a:endParaRPr lang="en-US" dirty="0"/>
          </a:p>
        </p:txBody>
      </p:sp>
      <p:sp>
        <p:nvSpPr>
          <p:cNvPr id="3" name="Platshållare för innehåll 2"/>
          <p:cNvSpPr>
            <a:spLocks noGrp="1"/>
          </p:cNvSpPr>
          <p:nvPr>
            <p:ph idx="1"/>
          </p:nvPr>
        </p:nvSpPr>
        <p:spPr/>
        <p:txBody>
          <a:bodyPr/>
          <a:lstStyle/>
          <a:p>
            <a:r>
              <a:rPr lang="en-US" dirty="0" smtClean="0"/>
              <a:t>Parents</a:t>
            </a:r>
          </a:p>
          <a:p>
            <a:r>
              <a:rPr lang="en-US" dirty="0"/>
              <a:t>S</a:t>
            </a:r>
            <a:r>
              <a:rPr lang="en-US" dirty="0" smtClean="0"/>
              <a:t>iblings</a:t>
            </a:r>
          </a:p>
          <a:p>
            <a:r>
              <a:rPr lang="en-US" dirty="0" smtClean="0"/>
              <a:t>Family members/relatives</a:t>
            </a:r>
          </a:p>
          <a:p>
            <a:r>
              <a:rPr lang="en-US" dirty="0" smtClean="0"/>
              <a:t>Schoolteachers</a:t>
            </a:r>
          </a:p>
          <a:p>
            <a:r>
              <a:rPr lang="en-US" dirty="0" err="1" smtClean="0"/>
              <a:t>Assistens</a:t>
            </a:r>
            <a:endParaRPr lang="en-US" dirty="0" smtClean="0"/>
          </a:p>
          <a:p>
            <a:pPr marL="0" indent="0">
              <a:buNone/>
            </a:pPr>
            <a:endParaRPr lang="en-US" dirty="0" smtClean="0"/>
          </a:p>
          <a:p>
            <a:endParaRPr lang="en-US" dirty="0" smtClean="0"/>
          </a:p>
          <a:p>
            <a:endParaRPr lang="en-US" dirty="0"/>
          </a:p>
        </p:txBody>
      </p:sp>
      <p:pic>
        <p:nvPicPr>
          <p:cNvPr id="4101" name="Picture 5" descr="C:\Users\3Q9Q\AppData\Local\Microsoft\Windows\Temporary Internet Files\Content.IE5\LN269TSV\MP9004089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387194"/>
            <a:ext cx="2697855" cy="17999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3Q9Q\AppData\Local\Microsoft\Windows\Temporary Internet Files\Content.IE5\9FNAB3I4\MP90044226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5719" y="1772816"/>
            <a:ext cx="2843808" cy="189587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3Q9Q\AppData\Local\Microsoft\Windows\Temporary Internet Files\Content.IE5\K33Q51HO\MC9003342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3861048"/>
            <a:ext cx="1815084" cy="175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621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t>Common areas </a:t>
            </a:r>
            <a:r>
              <a:rPr lang="sv-SE" sz="3600" dirty="0" err="1" smtClean="0"/>
              <a:t>of</a:t>
            </a:r>
            <a:r>
              <a:rPr lang="sv-SE" sz="3600" dirty="0" smtClean="0"/>
              <a:t> Interventions</a:t>
            </a:r>
            <a:endParaRPr lang="sv-SE" sz="3600" dirty="0"/>
          </a:p>
        </p:txBody>
      </p:sp>
      <p:sp>
        <p:nvSpPr>
          <p:cNvPr id="3" name="Platshållare för innehåll 2"/>
          <p:cNvSpPr>
            <a:spLocks noGrp="1"/>
          </p:cNvSpPr>
          <p:nvPr>
            <p:ph idx="1"/>
          </p:nvPr>
        </p:nvSpPr>
        <p:spPr/>
        <p:txBody>
          <a:bodyPr/>
          <a:lstStyle/>
          <a:p>
            <a:pPr marL="514350" indent="-514350">
              <a:buFont typeface="+mj-lt"/>
              <a:buAutoNum type="arabicPeriod"/>
            </a:pPr>
            <a:r>
              <a:rPr lang="sv-SE" dirty="0" smtClean="0"/>
              <a:t>Communication</a:t>
            </a:r>
            <a:br>
              <a:rPr lang="sv-SE" dirty="0" smtClean="0"/>
            </a:br>
            <a:endParaRPr lang="sv-SE" dirty="0"/>
          </a:p>
          <a:p>
            <a:pPr marL="514350" indent="-514350">
              <a:buFont typeface="+mj-lt"/>
              <a:buAutoNum type="arabicPeriod"/>
            </a:pPr>
            <a:r>
              <a:rPr lang="sv-SE" dirty="0" smtClean="0"/>
              <a:t>ADL:</a:t>
            </a:r>
            <a:br>
              <a:rPr lang="sv-SE" dirty="0" smtClean="0"/>
            </a:br>
            <a:r>
              <a:rPr lang="sv-SE" dirty="0" err="1" smtClean="0"/>
              <a:t>Sleeping</a:t>
            </a:r>
            <a:r>
              <a:rPr lang="sv-SE" dirty="0" smtClean="0"/>
              <a:t>, </a:t>
            </a:r>
            <a:r>
              <a:rPr lang="sv-SE" dirty="0" err="1" smtClean="0"/>
              <a:t>Eating</a:t>
            </a:r>
            <a:r>
              <a:rPr lang="sv-SE" dirty="0" smtClean="0"/>
              <a:t>, </a:t>
            </a:r>
            <a:r>
              <a:rPr lang="sv-SE" dirty="0" err="1" smtClean="0"/>
              <a:t>Toileting</a:t>
            </a:r>
            <a:r>
              <a:rPr lang="sv-SE" dirty="0" smtClean="0"/>
              <a:t>, Dressing, </a:t>
            </a:r>
            <a:r>
              <a:rPr lang="sv-SE" dirty="0" err="1" smtClean="0"/>
              <a:t>Hygiene</a:t>
            </a:r>
            <a:r>
              <a:rPr lang="sv-SE" dirty="0" smtClean="0"/>
              <a:t/>
            </a:r>
            <a:br>
              <a:rPr lang="sv-SE" dirty="0" smtClean="0"/>
            </a:br>
            <a:endParaRPr lang="sv-SE" dirty="0"/>
          </a:p>
          <a:p>
            <a:pPr marL="0" indent="0">
              <a:buNone/>
            </a:pPr>
            <a:r>
              <a:rPr lang="sv-SE" dirty="0" smtClean="0"/>
              <a:t>3. </a:t>
            </a:r>
            <a:r>
              <a:rPr lang="sv-SE" dirty="0" err="1" smtClean="0"/>
              <a:t>Behavior</a:t>
            </a:r>
            <a:endParaRPr lang="sv-SE" dirty="0" smtClean="0"/>
          </a:p>
          <a:p>
            <a:endParaRPr lang="sv-SE" dirty="0"/>
          </a:p>
        </p:txBody>
      </p:sp>
    </p:spTree>
    <p:extLst>
      <p:ext uri="{BB962C8B-B14F-4D97-AF65-F5344CB8AC3E}">
        <p14:creationId xmlns:p14="http://schemas.microsoft.com/office/powerpoint/2010/main" val="409225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1.Communication</a:t>
            </a:r>
            <a:endParaRPr lang="en-US" dirty="0"/>
          </a:p>
        </p:txBody>
      </p:sp>
      <p:sp>
        <p:nvSpPr>
          <p:cNvPr id="3" name="Platshållare för innehåll 2"/>
          <p:cNvSpPr>
            <a:spLocks noGrp="1"/>
          </p:cNvSpPr>
          <p:nvPr>
            <p:ph idx="1"/>
          </p:nvPr>
        </p:nvSpPr>
        <p:spPr/>
        <p:txBody>
          <a:bodyPr/>
          <a:lstStyle/>
          <a:p>
            <a:endParaRPr lang="en-US" dirty="0" smtClean="0"/>
          </a:p>
          <a:p>
            <a:r>
              <a:rPr lang="sv-SE" dirty="0"/>
              <a:t>The </a:t>
            </a:r>
            <a:r>
              <a:rPr lang="sv-SE" dirty="0" err="1"/>
              <a:t>exchange</a:t>
            </a:r>
            <a:r>
              <a:rPr lang="sv-SE" dirty="0"/>
              <a:t> </a:t>
            </a:r>
            <a:r>
              <a:rPr lang="sv-SE" dirty="0" err="1"/>
              <a:t>of</a:t>
            </a:r>
            <a:r>
              <a:rPr lang="sv-SE" dirty="0"/>
              <a:t> information </a:t>
            </a:r>
            <a:r>
              <a:rPr lang="sv-SE" dirty="0" err="1"/>
              <a:t>between</a:t>
            </a:r>
            <a:r>
              <a:rPr lang="sv-SE" dirty="0"/>
              <a:t> </a:t>
            </a:r>
            <a:r>
              <a:rPr lang="sv-SE" dirty="0" err="1"/>
              <a:t>two</a:t>
            </a:r>
            <a:r>
              <a:rPr lang="sv-SE" dirty="0"/>
              <a:t> </a:t>
            </a:r>
            <a:r>
              <a:rPr lang="sv-SE" dirty="0" err="1"/>
              <a:t>people</a:t>
            </a:r>
            <a:r>
              <a:rPr lang="sv-SE" dirty="0"/>
              <a:t> or </a:t>
            </a:r>
            <a:r>
              <a:rPr lang="sv-SE" dirty="0" err="1"/>
              <a:t>more</a:t>
            </a:r>
            <a:r>
              <a:rPr lang="sv-SE" dirty="0"/>
              <a:t>.</a:t>
            </a:r>
          </a:p>
          <a:p>
            <a:endParaRPr lang="sv-SE" dirty="0"/>
          </a:p>
          <a:p>
            <a:r>
              <a:rPr lang="sv-SE" dirty="0"/>
              <a:t>A </a:t>
            </a:r>
            <a:r>
              <a:rPr lang="sv-SE" dirty="0" err="1" smtClean="0"/>
              <a:t>possibility</a:t>
            </a:r>
            <a:r>
              <a:rPr lang="sv-SE" dirty="0" smtClean="0"/>
              <a:t> </a:t>
            </a:r>
            <a:r>
              <a:rPr lang="sv-SE" dirty="0" err="1" smtClean="0"/>
              <a:t>to</a:t>
            </a:r>
            <a:r>
              <a:rPr lang="sv-SE" dirty="0" smtClean="0"/>
              <a:t> express </a:t>
            </a:r>
            <a:r>
              <a:rPr lang="sv-SE" dirty="0" err="1" smtClean="0"/>
              <a:t>desires</a:t>
            </a:r>
            <a:r>
              <a:rPr lang="sv-SE" dirty="0" smtClean="0"/>
              <a:t> or </a:t>
            </a:r>
            <a:r>
              <a:rPr lang="sv-SE" dirty="0" err="1" smtClean="0"/>
              <a:t>wishes</a:t>
            </a:r>
            <a:r>
              <a:rPr lang="sv-SE" dirty="0" smtClean="0"/>
              <a:t> and get </a:t>
            </a:r>
            <a:r>
              <a:rPr lang="sv-SE" dirty="0" err="1" smtClean="0"/>
              <a:t>something</a:t>
            </a:r>
            <a:r>
              <a:rPr lang="sv-SE" dirty="0" smtClean="0"/>
              <a:t> in </a:t>
            </a:r>
            <a:r>
              <a:rPr lang="sv-SE" dirty="0" err="1" smtClean="0"/>
              <a:t>return</a:t>
            </a:r>
            <a:endParaRPr lang="sv-SE" dirty="0" smtClean="0"/>
          </a:p>
          <a:p>
            <a:endParaRPr lang="sv-SE" dirty="0"/>
          </a:p>
          <a:p>
            <a:pPr marL="0" indent="0">
              <a:buNone/>
            </a:pPr>
            <a:endParaRPr lang="sv-SE"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663" y="5157192"/>
            <a:ext cx="1905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95357"/>
            <a:ext cx="23812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75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1000"/>
                                        <p:tgtEl>
                                          <p:spTgt spid="6147"/>
                                        </p:tgtEl>
                                      </p:cBhvr>
                                    </p:animEffect>
                                    <p:anim calcmode="lin" valueType="num">
                                      <p:cBhvr>
                                        <p:cTn id="13" dur="1000" fill="hold"/>
                                        <p:tgtEl>
                                          <p:spTgt spid="6147"/>
                                        </p:tgtEl>
                                        <p:attrNameLst>
                                          <p:attrName>ppt_x</p:attrName>
                                        </p:attrNameLst>
                                      </p:cBhvr>
                                      <p:tavLst>
                                        <p:tav tm="0">
                                          <p:val>
                                            <p:strVal val="#ppt_x"/>
                                          </p:val>
                                        </p:tav>
                                        <p:tav tm="100000">
                                          <p:val>
                                            <p:strVal val="#ppt_x"/>
                                          </p:val>
                                        </p:tav>
                                      </p:tavLst>
                                    </p:anim>
                                    <p:anim calcmode="lin" valueType="num">
                                      <p:cBhvr>
                                        <p:cTn id="14"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fade">
                                      <p:cBhvr>
                                        <p:cTn id="24" dur="1000"/>
                                        <p:tgtEl>
                                          <p:spTgt spid="6146"/>
                                        </p:tgtEl>
                                      </p:cBhvr>
                                    </p:animEffect>
                                    <p:anim calcmode="lin" valueType="num">
                                      <p:cBhvr>
                                        <p:cTn id="25" dur="1000" fill="hold"/>
                                        <p:tgtEl>
                                          <p:spTgt spid="6146"/>
                                        </p:tgtEl>
                                        <p:attrNameLst>
                                          <p:attrName>ppt_x</p:attrName>
                                        </p:attrNameLst>
                                      </p:cBhvr>
                                      <p:tavLst>
                                        <p:tav tm="0">
                                          <p:val>
                                            <p:strVal val="#ppt_x"/>
                                          </p:val>
                                        </p:tav>
                                        <p:tav tm="100000">
                                          <p:val>
                                            <p:strVal val="#ppt_x"/>
                                          </p:val>
                                        </p:tav>
                                      </p:tavLst>
                                    </p:anim>
                                    <p:anim calcmode="lin" valueType="num">
                                      <p:cBhvr>
                                        <p:cTn id="2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836712"/>
            <a:ext cx="8229600" cy="1008062"/>
          </a:xfrm>
        </p:spPr>
        <p:txBody>
          <a:bodyPr/>
          <a:lstStyle/>
          <a:p>
            <a:r>
              <a:rPr lang="sv-SE" dirty="0" err="1" smtClean="0"/>
              <a:t>You</a:t>
            </a:r>
            <a:r>
              <a:rPr lang="sv-SE" dirty="0" smtClean="0"/>
              <a:t> </a:t>
            </a:r>
            <a:r>
              <a:rPr lang="sv-SE" dirty="0" err="1" smtClean="0"/>
              <a:t>need</a:t>
            </a:r>
            <a:r>
              <a:rPr lang="sv-SE" dirty="0" smtClean="0"/>
              <a:t> </a:t>
            </a:r>
            <a:r>
              <a:rPr lang="sv-SE" dirty="0" err="1" smtClean="0"/>
              <a:t>this</a:t>
            </a:r>
            <a:r>
              <a:rPr lang="sv-SE" dirty="0" smtClean="0"/>
              <a:t> </a:t>
            </a:r>
            <a:r>
              <a:rPr lang="sv-SE" dirty="0" err="1" smtClean="0"/>
              <a:t>to</a:t>
            </a:r>
            <a:r>
              <a:rPr lang="sv-SE" dirty="0" smtClean="0"/>
              <a:t> </a:t>
            </a:r>
            <a:r>
              <a:rPr lang="sv-SE" dirty="0" err="1" smtClean="0"/>
              <a:t>communicate</a:t>
            </a:r>
            <a:r>
              <a:rPr lang="sv-SE" dirty="0" smtClean="0"/>
              <a:t>!</a:t>
            </a:r>
            <a:endParaRPr lang="sv-SE" dirty="0"/>
          </a:p>
        </p:txBody>
      </p:sp>
      <p:sp>
        <p:nvSpPr>
          <p:cNvPr id="3" name="Platshållare för innehåll 2"/>
          <p:cNvSpPr>
            <a:spLocks noGrp="1"/>
          </p:cNvSpPr>
          <p:nvPr>
            <p:ph idx="1"/>
          </p:nvPr>
        </p:nvSpPr>
        <p:spPr/>
        <p:txBody>
          <a:bodyPr/>
          <a:lstStyle/>
          <a:p>
            <a:endParaRPr lang="sv-SE" dirty="0" smtClean="0"/>
          </a:p>
          <a:p>
            <a:r>
              <a:rPr lang="sv-SE" dirty="0" smtClean="0"/>
              <a:t>A partner – </a:t>
            </a:r>
            <a:r>
              <a:rPr lang="sv-SE" sz="2000" dirty="0" err="1" smtClean="0"/>
              <a:t>with</a:t>
            </a:r>
            <a:r>
              <a:rPr lang="sv-SE" sz="2000" dirty="0" smtClean="0"/>
              <a:t> </a:t>
            </a:r>
            <a:r>
              <a:rPr lang="sv-SE" sz="2000" dirty="0" err="1" smtClean="0"/>
              <a:t>whom</a:t>
            </a:r>
            <a:r>
              <a:rPr lang="sv-SE" sz="2000" dirty="0" smtClean="0"/>
              <a:t>?</a:t>
            </a:r>
          </a:p>
          <a:p>
            <a:endParaRPr lang="sv-SE" dirty="0"/>
          </a:p>
          <a:p>
            <a:r>
              <a:rPr lang="sv-SE" dirty="0" smtClean="0"/>
              <a:t>A </a:t>
            </a:r>
            <a:r>
              <a:rPr lang="sv-SE" dirty="0" err="1" smtClean="0"/>
              <a:t>method</a:t>
            </a:r>
            <a:r>
              <a:rPr lang="sv-SE" dirty="0" smtClean="0"/>
              <a:t> – </a:t>
            </a:r>
            <a:r>
              <a:rPr lang="sv-SE" sz="2000" dirty="0" err="1" smtClean="0"/>
              <a:t>how</a:t>
            </a:r>
            <a:r>
              <a:rPr lang="sv-SE" sz="2000" dirty="0" smtClean="0"/>
              <a:t>?</a:t>
            </a:r>
          </a:p>
          <a:p>
            <a:endParaRPr lang="sv-SE" dirty="0"/>
          </a:p>
          <a:p>
            <a:r>
              <a:rPr lang="sv-SE" dirty="0" smtClean="0"/>
              <a:t>A </a:t>
            </a:r>
            <a:r>
              <a:rPr lang="sv-SE" dirty="0" err="1" smtClean="0"/>
              <a:t>reason</a:t>
            </a:r>
            <a:r>
              <a:rPr lang="sv-SE" dirty="0" smtClean="0"/>
              <a:t> – </a:t>
            </a:r>
            <a:r>
              <a:rPr lang="sv-SE" sz="2000" dirty="0" err="1" smtClean="0"/>
              <a:t>why</a:t>
            </a:r>
            <a:r>
              <a:rPr lang="sv-SE" sz="2000" dirty="0" smtClean="0"/>
              <a:t>?</a:t>
            </a:r>
          </a:p>
          <a:p>
            <a:endParaRPr lang="sv-SE" dirty="0"/>
          </a:p>
        </p:txBody>
      </p:sp>
    </p:spTree>
    <p:extLst>
      <p:ext uri="{BB962C8B-B14F-4D97-AF65-F5344CB8AC3E}">
        <p14:creationId xmlns:p14="http://schemas.microsoft.com/office/powerpoint/2010/main" val="172169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Augmentative &amp; alternative communication (AAC</a:t>
            </a:r>
            <a:r>
              <a:rPr lang="en-US" dirty="0" smtClean="0"/>
              <a:t>)</a:t>
            </a:r>
            <a:endParaRPr lang="sv-SE" dirty="0"/>
          </a:p>
        </p:txBody>
      </p:sp>
      <p:sp>
        <p:nvSpPr>
          <p:cNvPr id="3" name="Platshållare för innehåll 2"/>
          <p:cNvSpPr>
            <a:spLocks noGrp="1"/>
          </p:cNvSpPr>
          <p:nvPr>
            <p:ph idx="1"/>
          </p:nvPr>
        </p:nvSpPr>
        <p:spPr/>
        <p:txBody>
          <a:bodyPr/>
          <a:lstStyle/>
          <a:p>
            <a:endParaRPr lang="en-US" sz="2400" dirty="0" smtClean="0"/>
          </a:p>
          <a:p>
            <a:r>
              <a:rPr lang="en-US" sz="2400" dirty="0" smtClean="0"/>
              <a:t>PECS </a:t>
            </a:r>
            <a:r>
              <a:rPr lang="en-US" sz="2400" dirty="0"/>
              <a:t>- </a:t>
            </a:r>
            <a:r>
              <a:rPr lang="en-US" sz="2000" dirty="0"/>
              <a:t>(The Picture Exchange Communication system</a:t>
            </a:r>
            <a:r>
              <a:rPr lang="en-US" sz="2000" dirty="0" smtClean="0"/>
              <a:t>)</a:t>
            </a:r>
          </a:p>
          <a:p>
            <a:pPr marL="0" indent="0">
              <a:buNone/>
            </a:pPr>
            <a:r>
              <a:rPr lang="en-US" sz="2400" dirty="0"/>
              <a:t/>
            </a:r>
            <a:br>
              <a:rPr lang="en-US" sz="2400" dirty="0"/>
            </a:br>
            <a:endParaRPr lang="en-US" sz="2400" dirty="0"/>
          </a:p>
          <a:p>
            <a:r>
              <a:rPr lang="en-US" sz="2400" dirty="0" smtClean="0"/>
              <a:t>Picture card sheets</a:t>
            </a:r>
          </a:p>
          <a:p>
            <a:pPr marL="0" indent="0">
              <a:buNone/>
            </a:pPr>
            <a:r>
              <a:rPr lang="en-US" sz="2400" dirty="0"/>
              <a:t/>
            </a:r>
            <a:br>
              <a:rPr lang="en-US" sz="2400" dirty="0"/>
            </a:br>
            <a:endParaRPr lang="en-US" sz="2400" dirty="0"/>
          </a:p>
          <a:p>
            <a:r>
              <a:rPr lang="en-US" sz="2400" dirty="0" err="1" smtClean="0"/>
              <a:t>Signlanguage</a:t>
            </a:r>
            <a:endParaRPr lang="en-US" sz="2400" dirty="0"/>
          </a:p>
          <a:p>
            <a:pPr marL="0" indent="0">
              <a:buNone/>
            </a:pPr>
            <a:r>
              <a:rPr lang="en-US" sz="2000" dirty="0" smtClean="0"/>
              <a:t>	</a:t>
            </a:r>
            <a:endParaRPr lang="sv-SE" dirty="0"/>
          </a:p>
        </p:txBody>
      </p:sp>
    </p:spTree>
    <p:extLst>
      <p:ext uri="{BB962C8B-B14F-4D97-AF65-F5344CB8AC3E}">
        <p14:creationId xmlns:p14="http://schemas.microsoft.com/office/powerpoint/2010/main" val="1222745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PECS</a:t>
            </a:r>
            <a:endParaRPr lang="sv-SE" dirty="0"/>
          </a:p>
        </p:txBody>
      </p:sp>
      <p:pic>
        <p:nvPicPr>
          <p:cNvPr id="410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2060848"/>
            <a:ext cx="5760640" cy="432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275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
            </a:r>
            <a:br>
              <a:rPr lang="en-US" dirty="0" smtClean="0"/>
            </a:br>
            <a:r>
              <a:rPr lang="en-US" dirty="0" smtClean="0"/>
              <a:t>Picture-cards/sheets</a:t>
            </a:r>
            <a:r>
              <a:rPr lang="en-US" dirty="0"/>
              <a:t/>
            </a:r>
            <a:br>
              <a:rPr lang="en-US" dirty="0"/>
            </a:br>
            <a:endParaRPr lang="sv-SE" dirty="0"/>
          </a:p>
        </p:txBody>
      </p:sp>
      <p:sp>
        <p:nvSpPr>
          <p:cNvPr id="3" name="Platshållare för innehåll 2"/>
          <p:cNvSpPr>
            <a:spLocks noGrp="1"/>
          </p:cNvSpPr>
          <p:nvPr>
            <p:ph idx="1"/>
          </p:nvPr>
        </p:nvSpPr>
        <p:spPr/>
        <p:txBody>
          <a:bodyPr/>
          <a:lstStyle/>
          <a:p>
            <a:endParaRPr lang="en-US" dirty="0"/>
          </a:p>
          <a:p>
            <a:endParaRPr lang="en-US" dirty="0"/>
          </a:p>
          <a:p>
            <a:endParaRPr lang="sv-SE" dirty="0"/>
          </a:p>
        </p:txBody>
      </p:sp>
      <p:pic>
        <p:nvPicPr>
          <p:cNvPr id="5122" name="Picture 2" descr="http://lh6.ggpht.com/_eXgTWwvGr0A/TaXrHYYTXZI/AAAAAAAAA4c/uoKuUw9sNv0/boardmaker_thumb%5B1%5D.jpg?imgmax=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14" y="1988840"/>
            <a:ext cx="5533234" cy="419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73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Who</a:t>
            </a:r>
            <a:r>
              <a:rPr lang="sv-SE" dirty="0" smtClean="0"/>
              <a:t> </a:t>
            </a:r>
            <a:r>
              <a:rPr lang="sv-SE" dirty="0" err="1" smtClean="0"/>
              <a:t>are</a:t>
            </a:r>
            <a:r>
              <a:rPr lang="sv-SE" dirty="0" smtClean="0"/>
              <a:t> </a:t>
            </a:r>
            <a:r>
              <a:rPr lang="sv-SE" dirty="0" err="1" smtClean="0"/>
              <a:t>we</a:t>
            </a:r>
            <a:r>
              <a:rPr lang="sv-SE" dirty="0" smtClean="0"/>
              <a:t>?</a:t>
            </a:r>
            <a:endParaRPr lang="sv-SE" dirty="0"/>
          </a:p>
        </p:txBody>
      </p:sp>
      <p:sp>
        <p:nvSpPr>
          <p:cNvPr id="3" name="Platshållare för innehåll 2"/>
          <p:cNvSpPr>
            <a:spLocks noGrp="1"/>
          </p:cNvSpPr>
          <p:nvPr>
            <p:ph idx="1"/>
          </p:nvPr>
        </p:nvSpPr>
        <p:spPr/>
        <p:txBody>
          <a:bodyPr/>
          <a:lstStyle/>
          <a:p>
            <a:pPr marL="0" indent="0">
              <a:buNone/>
            </a:pPr>
            <a:r>
              <a:rPr lang="sv-SE" dirty="0" err="1" smtClean="0"/>
              <a:t>Habilitation</a:t>
            </a:r>
            <a:r>
              <a:rPr lang="sv-SE" dirty="0" smtClean="0"/>
              <a:t> and Health in Stockholm, Sweden</a:t>
            </a:r>
          </a:p>
          <a:p>
            <a:endParaRPr lang="sv-SE" dirty="0" smtClean="0"/>
          </a:p>
          <a:p>
            <a:pPr marL="0" indent="0">
              <a:buNone/>
            </a:pPr>
            <a:r>
              <a:rPr lang="sv-SE" dirty="0" smtClean="0"/>
              <a:t>Autismcenter for </a:t>
            </a:r>
            <a:r>
              <a:rPr lang="sv-SE" dirty="0" err="1" smtClean="0"/>
              <a:t>children</a:t>
            </a:r>
            <a:r>
              <a:rPr lang="sv-SE" dirty="0" smtClean="0"/>
              <a:t> </a:t>
            </a:r>
            <a:r>
              <a:rPr lang="sv-SE" dirty="0" err="1" smtClean="0"/>
              <a:t>with</a:t>
            </a:r>
            <a:r>
              <a:rPr lang="sv-SE" dirty="0" smtClean="0"/>
              <a:t> ASD and MR</a:t>
            </a:r>
            <a:r>
              <a:rPr lang="sv-SE" dirty="0"/>
              <a:t>	</a:t>
            </a:r>
          </a:p>
        </p:txBody>
      </p:sp>
    </p:spTree>
    <p:extLst>
      <p:ext uri="{BB962C8B-B14F-4D97-AF65-F5344CB8AC3E}">
        <p14:creationId xmlns:p14="http://schemas.microsoft.com/office/powerpoint/2010/main" val="2997763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prstGeom prst="rect">
            <a:avLst/>
          </a:prstGeom>
        </p:spPr>
        <p:txBody>
          <a:bodyPr wrap="none">
            <a:spAutoFit/>
          </a:bodyPr>
          <a:lstStyle/>
          <a:p>
            <a:r>
              <a:rPr lang="en-US" dirty="0"/>
              <a:t>Sign language</a:t>
            </a:r>
          </a:p>
        </p:txBody>
      </p:sp>
      <p:pic>
        <p:nvPicPr>
          <p:cNvPr id="4098" name="Picture 2" descr="C:\Users\3Q9Q\AppData\Local\Microsoft\Windows\Temporary Internet Files\Content.IE5\LN269TSV\MC9003704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060848"/>
            <a:ext cx="1477670" cy="180045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fornbackasarskola.files.wordpress.com/2014/02/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398" y="4653136"/>
            <a:ext cx="4914900" cy="129540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www.funkaportalen.se/upload/11008/ritade-tecken-1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636912"/>
            <a:ext cx="127635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linkoping.se/ImageVaultFiles/id_22213/cf_137/st_edited/J0-PypQHFbOQ6lt4hxUV.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838200"/>
            <a:ext cx="2895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www.hrf.se/sites/default/files/images/tss_vt201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2852936"/>
            <a:ext cx="28575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45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05"/>
                                        </p:tgtEl>
                                        <p:attrNameLst>
                                          <p:attrName>style.visibility</p:attrName>
                                        </p:attrNameLst>
                                      </p:cBhvr>
                                      <p:to>
                                        <p:strVal val="visible"/>
                                      </p:to>
                                    </p:set>
                                    <p:animEffect transition="in" filter="wipe(down)">
                                      <p:cBhvr>
                                        <p:cTn id="12" dur="500"/>
                                        <p:tgtEl>
                                          <p:spTgt spid="41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07"/>
                                        </p:tgtEl>
                                        <p:attrNameLst>
                                          <p:attrName>style.visibility</p:attrName>
                                        </p:attrNameLst>
                                      </p:cBhvr>
                                      <p:to>
                                        <p:strVal val="visible"/>
                                      </p:to>
                                    </p:set>
                                    <p:animEffect transition="in" filter="wipe(down)">
                                      <p:cBhvr>
                                        <p:cTn id="17" dur="500"/>
                                        <p:tgtEl>
                                          <p:spTgt spid="410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09"/>
                                        </p:tgtEl>
                                        <p:attrNameLst>
                                          <p:attrName>style.visibility</p:attrName>
                                        </p:attrNameLst>
                                      </p:cBhvr>
                                      <p:to>
                                        <p:strVal val="visible"/>
                                      </p:to>
                                    </p:set>
                                    <p:animEffect transition="in" filter="wipe(down)">
                                      <p:cBhvr>
                                        <p:cTn id="22" dur="500"/>
                                        <p:tgtEl>
                                          <p:spTgt spid="41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wipe(down)">
                                      <p:cBhvr>
                                        <p:cTn id="2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2.ADL </a:t>
            </a:r>
            <a:endParaRPr lang="en-US" dirty="0"/>
          </a:p>
        </p:txBody>
      </p:sp>
      <p:sp>
        <p:nvSpPr>
          <p:cNvPr id="3" name="Platshållare för innehåll 2"/>
          <p:cNvSpPr>
            <a:spLocks noGrp="1"/>
          </p:cNvSpPr>
          <p:nvPr>
            <p:ph idx="1"/>
          </p:nvPr>
        </p:nvSpPr>
        <p:spPr/>
        <p:txBody>
          <a:bodyPr/>
          <a:lstStyle/>
          <a:p>
            <a:pPr marL="0" indent="0">
              <a:buNone/>
            </a:pPr>
            <a:r>
              <a:rPr lang="en-US" dirty="0"/>
              <a:t>Routines</a:t>
            </a:r>
          </a:p>
          <a:p>
            <a:r>
              <a:rPr lang="en-US" dirty="0" smtClean="0"/>
              <a:t>Dressing</a:t>
            </a:r>
            <a:endParaRPr lang="en-US" dirty="0"/>
          </a:p>
          <a:p>
            <a:r>
              <a:rPr lang="en-US" dirty="0"/>
              <a:t>Tooth-brushing</a:t>
            </a:r>
          </a:p>
          <a:p>
            <a:r>
              <a:rPr lang="en-US" dirty="0"/>
              <a:t>Showering</a:t>
            </a:r>
          </a:p>
          <a:p>
            <a:r>
              <a:rPr lang="en-US" dirty="0"/>
              <a:t>Eating</a:t>
            </a:r>
          </a:p>
          <a:p>
            <a:r>
              <a:rPr lang="en-US" dirty="0"/>
              <a:t>Toileting</a:t>
            </a:r>
          </a:p>
          <a:p>
            <a:r>
              <a:rPr lang="en-US" dirty="0" smtClean="0"/>
              <a:t>Transitions</a:t>
            </a:r>
            <a:endParaRPr lang="en-US" dirty="0"/>
          </a:p>
          <a:p>
            <a:r>
              <a:rPr lang="en-US" dirty="0"/>
              <a:t>Play and leisure time/Activities</a:t>
            </a:r>
          </a:p>
          <a:p>
            <a:endParaRPr lang="en-US" dirty="0"/>
          </a:p>
        </p:txBody>
      </p:sp>
      <p:pic>
        <p:nvPicPr>
          <p:cNvPr id="4" name="Picture 2" descr="C:\Users\3Q9Q\AppData\Local\Temp\Domino Web Access\IMG_0712.JPG"/>
          <p:cNvPicPr>
            <a:picLocks noChangeAspect="1" noChangeArrowheads="1"/>
          </p:cNvPicPr>
          <p:nvPr/>
        </p:nvPicPr>
        <p:blipFill rotWithShape="1">
          <a:blip r:embed="rId3">
            <a:extLst>
              <a:ext uri="{28A0092B-C50C-407E-A947-70E740481C1C}">
                <a14:useLocalDpi xmlns:a14="http://schemas.microsoft.com/office/drawing/2010/main" val="0"/>
              </a:ext>
            </a:extLst>
          </a:blip>
          <a:srcRect l="33083" r="44376"/>
          <a:stretch/>
        </p:blipFill>
        <p:spPr bwMode="auto">
          <a:xfrm>
            <a:off x="5907395" y="692696"/>
            <a:ext cx="785594" cy="466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4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9278" y="907067"/>
            <a:ext cx="8229600" cy="1008062"/>
          </a:xfrm>
        </p:spPr>
        <p:txBody>
          <a:bodyPr/>
          <a:lstStyle/>
          <a:p>
            <a:r>
              <a:rPr lang="en-US" dirty="0" err="1" smtClean="0"/>
              <a:t>Accomodation</a:t>
            </a:r>
            <a:r>
              <a:rPr lang="en-US" dirty="0" smtClean="0"/>
              <a:t>/Support</a:t>
            </a:r>
            <a:endParaRPr lang="en-US" dirty="0"/>
          </a:p>
        </p:txBody>
      </p:sp>
      <p:sp>
        <p:nvSpPr>
          <p:cNvPr id="3" name="Platshållare för innehåll 2"/>
          <p:cNvSpPr>
            <a:spLocks noGrp="1"/>
          </p:cNvSpPr>
          <p:nvPr>
            <p:ph idx="1"/>
          </p:nvPr>
        </p:nvSpPr>
        <p:spPr/>
        <p:txBody>
          <a:bodyPr/>
          <a:lstStyle/>
          <a:p>
            <a:r>
              <a:rPr lang="en-US" dirty="0" smtClean="0"/>
              <a:t>Schedules</a:t>
            </a:r>
          </a:p>
          <a:p>
            <a:r>
              <a:rPr lang="en-US" dirty="0" smtClean="0"/>
              <a:t>Visual timers</a:t>
            </a:r>
          </a:p>
        </p:txBody>
      </p:sp>
      <p:pic>
        <p:nvPicPr>
          <p:cNvPr id="4" name="Picture 4" descr="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219" y="4080250"/>
            <a:ext cx="295305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tim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40703">
            <a:off x="3537711" y="3955146"/>
            <a:ext cx="1573886" cy="11914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igv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30161">
            <a:off x="733551" y="3781771"/>
            <a:ext cx="1973612" cy="2339405"/>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p:nvPicPr>
        <p:blipFill>
          <a:blip r:embed="rId6"/>
          <a:stretch>
            <a:fillRect/>
          </a:stretch>
        </p:blipFill>
        <p:spPr>
          <a:xfrm>
            <a:off x="4067945" y="2204863"/>
            <a:ext cx="1167636" cy="1133149"/>
          </a:xfrm>
          <a:prstGeom prst="rect">
            <a:avLst/>
          </a:prstGeom>
        </p:spPr>
      </p:pic>
      <p:pic>
        <p:nvPicPr>
          <p:cNvPr id="9" name="Picture 4" descr="Veckosche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9462" y="1804376"/>
            <a:ext cx="2057840" cy="173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58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620688"/>
            <a:ext cx="8229600" cy="934685"/>
          </a:xfrm>
        </p:spPr>
        <p:txBody>
          <a:bodyPr/>
          <a:lstStyle/>
          <a:p>
            <a:r>
              <a:rPr lang="sv-SE" dirty="0" smtClean="0"/>
              <a:t>Visual support</a:t>
            </a:r>
            <a:endParaRPr lang="sv-SE" dirty="0"/>
          </a:p>
        </p:txBody>
      </p:sp>
      <p:sp>
        <p:nvSpPr>
          <p:cNvPr id="3" name="Platshållare för innehåll 2"/>
          <p:cNvSpPr>
            <a:spLocks noGrp="1"/>
          </p:cNvSpPr>
          <p:nvPr>
            <p:ph idx="1"/>
          </p:nvPr>
        </p:nvSpPr>
        <p:spPr/>
        <p:txBody>
          <a:bodyPr/>
          <a:lstStyle/>
          <a:p>
            <a:pPr marL="0" indent="0">
              <a:buNone/>
            </a:pPr>
            <a:r>
              <a:rPr lang="sv-SE" dirty="0" smtClean="0"/>
              <a:t>										</a:t>
            </a:r>
            <a:endParaRPr lang="sv-SE"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55373"/>
            <a:ext cx="5786881" cy="495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49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a:r>
            <a:br>
              <a:rPr lang="sv-SE" dirty="0" smtClean="0"/>
            </a:br>
            <a:r>
              <a:rPr lang="sv-SE" dirty="0" smtClean="0"/>
              <a:t>Social </a:t>
            </a:r>
            <a:r>
              <a:rPr lang="sv-SE" dirty="0"/>
              <a:t>story </a:t>
            </a:r>
            <a:r>
              <a:rPr lang="sv-SE" dirty="0" smtClean="0"/>
              <a:t>”To shower”</a:t>
            </a:r>
            <a:r>
              <a:rPr lang="sv-SE" dirty="0"/>
              <a:t/>
            </a:r>
            <a:br>
              <a:rPr lang="sv-SE" dirty="0"/>
            </a:br>
            <a:endParaRPr lang="sv-SE" dirty="0"/>
          </a:p>
        </p:txBody>
      </p:sp>
      <p:sp>
        <p:nvSpPr>
          <p:cNvPr id="3" name="Platshållare för innehåll 2"/>
          <p:cNvSpPr>
            <a:spLocks noGrp="1"/>
          </p:cNvSpPr>
          <p:nvPr>
            <p:ph idx="1"/>
          </p:nvPr>
        </p:nvSpPr>
        <p:spPr/>
        <p:txBody>
          <a:bodyPr/>
          <a:lstStyle/>
          <a:p>
            <a:pPr marL="0" indent="0">
              <a:buNone/>
            </a:pPr>
            <a:r>
              <a:rPr lang="sv-SE" sz="2000" dirty="0" err="1" smtClean="0"/>
              <a:t>Everybody</a:t>
            </a:r>
            <a:r>
              <a:rPr lang="sv-SE" sz="2000" dirty="0" smtClean="0"/>
              <a:t> </a:t>
            </a:r>
            <a:r>
              <a:rPr lang="sv-SE" sz="2000" dirty="0" err="1" smtClean="0"/>
              <a:t>takes</a:t>
            </a:r>
            <a:r>
              <a:rPr lang="sv-SE" sz="2000" dirty="0" smtClean="0"/>
              <a:t> showers				</a:t>
            </a:r>
          </a:p>
          <a:p>
            <a:pPr marL="0" indent="0">
              <a:buNone/>
            </a:pPr>
            <a:r>
              <a:rPr lang="sv-SE" sz="2000" dirty="0" smtClean="0"/>
              <a:t>I </a:t>
            </a:r>
            <a:r>
              <a:rPr lang="sv-SE" sz="2000" dirty="0" err="1" smtClean="0"/>
              <a:t>also</a:t>
            </a:r>
            <a:r>
              <a:rPr lang="sv-SE" sz="2000" dirty="0" smtClean="0"/>
              <a:t> </a:t>
            </a:r>
            <a:r>
              <a:rPr lang="sv-SE" sz="2000" dirty="0" err="1" smtClean="0"/>
              <a:t>need</a:t>
            </a:r>
            <a:r>
              <a:rPr lang="sv-SE" sz="2000" dirty="0" smtClean="0"/>
              <a:t> </a:t>
            </a:r>
            <a:r>
              <a:rPr lang="sv-SE" sz="2000" dirty="0" err="1" smtClean="0"/>
              <a:t>to</a:t>
            </a:r>
            <a:r>
              <a:rPr lang="sv-SE" sz="2000" dirty="0" smtClean="0"/>
              <a:t> </a:t>
            </a:r>
            <a:r>
              <a:rPr lang="sv-SE" sz="2000" dirty="0" err="1" smtClean="0"/>
              <a:t>take</a:t>
            </a:r>
            <a:r>
              <a:rPr lang="sv-SE" sz="2000" dirty="0" smtClean="0"/>
              <a:t> showers</a:t>
            </a:r>
          </a:p>
          <a:p>
            <a:pPr marL="0" indent="0">
              <a:buNone/>
            </a:pPr>
            <a:r>
              <a:rPr lang="sv-SE" sz="2000" dirty="0" smtClean="0"/>
              <a:t>To shower is a </a:t>
            </a:r>
            <a:r>
              <a:rPr lang="sv-SE" sz="2000" dirty="0" err="1" smtClean="0"/>
              <a:t>good</a:t>
            </a:r>
            <a:r>
              <a:rPr lang="sv-SE" sz="2000" dirty="0" smtClean="0"/>
              <a:t> </a:t>
            </a:r>
            <a:r>
              <a:rPr lang="sv-SE" sz="2000" dirty="0" err="1" smtClean="0"/>
              <a:t>thing</a:t>
            </a:r>
            <a:r>
              <a:rPr lang="sv-SE" sz="2000" dirty="0" smtClean="0"/>
              <a:t> </a:t>
            </a:r>
            <a:r>
              <a:rPr lang="sv-SE" sz="2000" dirty="0" err="1" smtClean="0"/>
              <a:t>because</a:t>
            </a:r>
            <a:r>
              <a:rPr lang="sv-SE" sz="2000" dirty="0" smtClean="0"/>
              <a:t> </a:t>
            </a:r>
            <a:r>
              <a:rPr lang="sv-SE" sz="2000" dirty="0" err="1" smtClean="0"/>
              <a:t>then</a:t>
            </a:r>
            <a:r>
              <a:rPr lang="sv-SE" sz="2000" dirty="0" smtClean="0"/>
              <a:t> I </a:t>
            </a:r>
            <a:r>
              <a:rPr lang="sv-SE" sz="2000" dirty="0" err="1" smtClean="0"/>
              <a:t>feel</a:t>
            </a:r>
            <a:r>
              <a:rPr lang="sv-SE" sz="2000" dirty="0" smtClean="0"/>
              <a:t> </a:t>
            </a:r>
            <a:r>
              <a:rPr lang="sv-SE" sz="2000" dirty="0" err="1" smtClean="0"/>
              <a:t>clean</a:t>
            </a:r>
            <a:r>
              <a:rPr lang="sv-SE" sz="2000" dirty="0" smtClean="0"/>
              <a:t>.</a:t>
            </a:r>
          </a:p>
          <a:p>
            <a:pPr marL="0" indent="0">
              <a:buNone/>
            </a:pPr>
            <a:r>
              <a:rPr lang="sv-SE" sz="2000" dirty="0" smtClean="0"/>
              <a:t>It is hard for </a:t>
            </a:r>
            <a:r>
              <a:rPr lang="sv-SE" sz="2000" dirty="0" err="1" smtClean="0"/>
              <a:t>me</a:t>
            </a:r>
            <a:r>
              <a:rPr lang="sv-SE" sz="2000" dirty="0" smtClean="0"/>
              <a:t> </a:t>
            </a:r>
            <a:r>
              <a:rPr lang="sv-SE" sz="2000" dirty="0" err="1" smtClean="0"/>
              <a:t>to</a:t>
            </a:r>
            <a:r>
              <a:rPr lang="sv-SE" sz="2000" dirty="0" smtClean="0"/>
              <a:t> </a:t>
            </a:r>
            <a:r>
              <a:rPr lang="sv-SE" sz="2000" dirty="0" err="1" smtClean="0"/>
              <a:t>know</a:t>
            </a:r>
            <a:r>
              <a:rPr lang="sv-SE" sz="2000" dirty="0" smtClean="0"/>
              <a:t> </a:t>
            </a:r>
            <a:r>
              <a:rPr lang="sv-SE" sz="2000" dirty="0" err="1" smtClean="0"/>
              <a:t>when</a:t>
            </a:r>
            <a:r>
              <a:rPr lang="sv-SE" sz="2000" dirty="0" smtClean="0"/>
              <a:t> I </a:t>
            </a:r>
            <a:r>
              <a:rPr lang="sv-SE" sz="2000" dirty="0" err="1" smtClean="0"/>
              <a:t>need</a:t>
            </a:r>
            <a:r>
              <a:rPr lang="sv-SE" sz="2000" dirty="0" smtClean="0"/>
              <a:t> </a:t>
            </a:r>
            <a:r>
              <a:rPr lang="sv-SE" sz="2000" dirty="0" err="1" smtClean="0"/>
              <a:t>to</a:t>
            </a:r>
            <a:r>
              <a:rPr lang="sv-SE" sz="2000" dirty="0" smtClean="0"/>
              <a:t> shower and </a:t>
            </a:r>
            <a:r>
              <a:rPr lang="sv-SE" sz="2000" dirty="0" err="1" smtClean="0"/>
              <a:t>how</a:t>
            </a:r>
            <a:r>
              <a:rPr lang="sv-SE" sz="2000" dirty="0" smtClean="0"/>
              <a:t> </a:t>
            </a:r>
            <a:r>
              <a:rPr lang="sv-SE" sz="2000" dirty="0" err="1" smtClean="0"/>
              <a:t>to</a:t>
            </a:r>
            <a:r>
              <a:rPr lang="sv-SE" sz="2000" dirty="0" smtClean="0"/>
              <a:t> do it.</a:t>
            </a:r>
          </a:p>
          <a:p>
            <a:pPr marL="0" indent="0">
              <a:buNone/>
            </a:pPr>
            <a:r>
              <a:rPr lang="sv-SE" sz="2000" dirty="0" err="1" smtClean="0"/>
              <a:t>Mum</a:t>
            </a:r>
            <a:r>
              <a:rPr lang="sv-SE" sz="2000" dirty="0" smtClean="0"/>
              <a:t> </a:t>
            </a:r>
            <a:r>
              <a:rPr lang="sv-SE" sz="2000" dirty="0" err="1" smtClean="0"/>
              <a:t>tells</a:t>
            </a:r>
            <a:r>
              <a:rPr lang="sv-SE" sz="2000" dirty="0" smtClean="0"/>
              <a:t> </a:t>
            </a:r>
            <a:r>
              <a:rPr lang="sv-SE" sz="2000" dirty="0" err="1" smtClean="0"/>
              <a:t>me</a:t>
            </a:r>
            <a:r>
              <a:rPr lang="sv-SE" sz="2000" dirty="0" smtClean="0"/>
              <a:t> </a:t>
            </a:r>
            <a:r>
              <a:rPr lang="sv-SE" sz="2000" dirty="0" err="1" smtClean="0"/>
              <a:t>when</a:t>
            </a:r>
            <a:r>
              <a:rPr lang="sv-SE" sz="2000" dirty="0" smtClean="0"/>
              <a:t> </a:t>
            </a:r>
            <a:r>
              <a:rPr lang="sv-SE" sz="2000" dirty="0" err="1" smtClean="0"/>
              <a:t>its</a:t>
            </a:r>
            <a:r>
              <a:rPr lang="sv-SE" sz="2000" dirty="0" smtClean="0"/>
              <a:t> </a:t>
            </a:r>
            <a:r>
              <a:rPr lang="sv-SE" sz="2000" dirty="0" err="1" smtClean="0"/>
              <a:t>time</a:t>
            </a:r>
            <a:r>
              <a:rPr lang="sv-SE" sz="2000" dirty="0" smtClean="0"/>
              <a:t> </a:t>
            </a:r>
            <a:r>
              <a:rPr lang="sv-SE" sz="2000" dirty="0" err="1" smtClean="0"/>
              <a:t>to</a:t>
            </a:r>
            <a:r>
              <a:rPr lang="sv-SE" sz="2000" dirty="0" smtClean="0"/>
              <a:t> shower.</a:t>
            </a:r>
          </a:p>
          <a:p>
            <a:pPr marL="0" indent="0">
              <a:buNone/>
            </a:pPr>
            <a:r>
              <a:rPr lang="sv-SE" sz="2000" dirty="0" smtClean="0"/>
              <a:t>The </a:t>
            </a:r>
            <a:r>
              <a:rPr lang="sv-SE" sz="2000" dirty="0" err="1" smtClean="0"/>
              <a:t>schedule</a:t>
            </a:r>
            <a:r>
              <a:rPr lang="sv-SE" sz="2000" dirty="0" smtClean="0"/>
              <a:t> show </a:t>
            </a:r>
            <a:r>
              <a:rPr lang="sv-SE" sz="2000" dirty="0" err="1" smtClean="0"/>
              <a:t>me</a:t>
            </a:r>
            <a:r>
              <a:rPr lang="sv-SE" sz="2000" dirty="0" smtClean="0"/>
              <a:t> </a:t>
            </a:r>
            <a:r>
              <a:rPr lang="sv-SE" sz="2000" dirty="0" err="1" smtClean="0"/>
              <a:t>how</a:t>
            </a:r>
            <a:r>
              <a:rPr lang="sv-SE" sz="2000" dirty="0" smtClean="0"/>
              <a:t> </a:t>
            </a:r>
            <a:r>
              <a:rPr lang="sv-SE" sz="2000" dirty="0" err="1" smtClean="0"/>
              <a:t>to</a:t>
            </a:r>
            <a:r>
              <a:rPr lang="sv-SE" sz="2000" dirty="0" smtClean="0"/>
              <a:t> do it.</a:t>
            </a:r>
          </a:p>
          <a:p>
            <a:pPr marL="0" indent="0">
              <a:buNone/>
            </a:pPr>
            <a:r>
              <a:rPr lang="sv-SE" sz="2000" dirty="0" smtClean="0"/>
              <a:t>The </a:t>
            </a:r>
            <a:r>
              <a:rPr lang="sv-SE" sz="2000" dirty="0" err="1" smtClean="0"/>
              <a:t>schedule</a:t>
            </a:r>
            <a:r>
              <a:rPr lang="sv-SE" sz="2000" dirty="0" smtClean="0"/>
              <a:t> is on the </a:t>
            </a:r>
            <a:r>
              <a:rPr lang="sv-SE" sz="2000" dirty="0" err="1" smtClean="0"/>
              <a:t>wall</a:t>
            </a:r>
            <a:r>
              <a:rPr lang="sv-SE" sz="2000" dirty="0" smtClean="0"/>
              <a:t> </a:t>
            </a:r>
            <a:r>
              <a:rPr lang="sv-SE" sz="2000" dirty="0" err="1" smtClean="0"/>
              <a:t>next</a:t>
            </a:r>
            <a:r>
              <a:rPr lang="sv-SE" sz="2000" dirty="0" smtClean="0"/>
              <a:t> </a:t>
            </a:r>
            <a:r>
              <a:rPr lang="sv-SE" sz="2000" dirty="0" err="1" smtClean="0"/>
              <a:t>to</a:t>
            </a:r>
            <a:r>
              <a:rPr lang="sv-SE" sz="2000" dirty="0" smtClean="0"/>
              <a:t> the shower</a:t>
            </a:r>
          </a:p>
          <a:p>
            <a:pPr marL="0" indent="0">
              <a:buNone/>
            </a:pPr>
            <a:r>
              <a:rPr lang="sv-SE" sz="2000" dirty="0" err="1" smtClean="0"/>
              <a:t>When</a:t>
            </a:r>
            <a:r>
              <a:rPr lang="sv-SE" sz="2000" dirty="0" smtClean="0"/>
              <a:t> I </a:t>
            </a:r>
            <a:r>
              <a:rPr lang="sv-SE" sz="2000" dirty="0" err="1" smtClean="0"/>
              <a:t>have</a:t>
            </a:r>
            <a:r>
              <a:rPr lang="sv-SE" sz="2000" dirty="0" smtClean="0"/>
              <a:t> taken a shower I </a:t>
            </a:r>
            <a:r>
              <a:rPr lang="sv-SE" sz="2000" dirty="0" err="1" smtClean="0"/>
              <a:t>smell</a:t>
            </a:r>
            <a:r>
              <a:rPr lang="sv-SE" sz="2000" dirty="0" smtClean="0"/>
              <a:t> </a:t>
            </a:r>
            <a:r>
              <a:rPr lang="sv-SE" sz="2000" dirty="0" err="1" smtClean="0"/>
              <a:t>good</a:t>
            </a:r>
            <a:endParaRPr lang="sv-SE" sz="2000" dirty="0" smtClean="0"/>
          </a:p>
          <a:p>
            <a:pPr marL="0" indent="0">
              <a:buNone/>
            </a:pPr>
            <a:r>
              <a:rPr lang="sv-SE" sz="2000" dirty="0" err="1" smtClean="0"/>
              <a:t>Mum</a:t>
            </a:r>
            <a:r>
              <a:rPr lang="sv-SE" sz="2000" dirty="0" smtClean="0"/>
              <a:t>, </a:t>
            </a:r>
            <a:r>
              <a:rPr lang="sv-SE" sz="2000" dirty="0" err="1" smtClean="0"/>
              <a:t>dad</a:t>
            </a:r>
            <a:r>
              <a:rPr lang="sv-SE" sz="2000" dirty="0" smtClean="0"/>
              <a:t> and my </a:t>
            </a:r>
            <a:r>
              <a:rPr lang="sv-SE" sz="2000" dirty="0" err="1" smtClean="0"/>
              <a:t>sisters</a:t>
            </a:r>
            <a:r>
              <a:rPr lang="sv-SE" sz="2000" dirty="0" smtClean="0"/>
              <a:t> </a:t>
            </a:r>
            <a:r>
              <a:rPr lang="sv-SE" sz="2000" dirty="0" err="1" smtClean="0"/>
              <a:t>think</a:t>
            </a:r>
            <a:r>
              <a:rPr lang="sv-SE" sz="2000" dirty="0" smtClean="0"/>
              <a:t> </a:t>
            </a:r>
            <a:r>
              <a:rPr lang="sv-SE" sz="2000" dirty="0" err="1" smtClean="0"/>
              <a:t>it´s</a:t>
            </a:r>
            <a:r>
              <a:rPr lang="sv-SE" sz="2000" dirty="0" smtClean="0"/>
              <a:t> </a:t>
            </a:r>
            <a:r>
              <a:rPr lang="sv-SE" sz="2000" dirty="0" err="1" smtClean="0"/>
              <a:t>nice</a:t>
            </a:r>
            <a:r>
              <a:rPr lang="sv-SE" sz="2000" dirty="0" smtClean="0"/>
              <a:t>.</a:t>
            </a:r>
          </a:p>
          <a:p>
            <a:pPr marL="0" indent="0">
              <a:buNone/>
            </a:pPr>
            <a:r>
              <a:rPr lang="sv-SE" sz="2000" dirty="0" err="1" smtClean="0"/>
              <a:t>When</a:t>
            </a:r>
            <a:r>
              <a:rPr lang="sv-SE" sz="2000" dirty="0" smtClean="0"/>
              <a:t> I </a:t>
            </a:r>
            <a:r>
              <a:rPr lang="sv-SE" sz="2000" dirty="0" err="1" smtClean="0"/>
              <a:t>have</a:t>
            </a:r>
            <a:r>
              <a:rPr lang="sv-SE" sz="2000" dirty="0" smtClean="0"/>
              <a:t> taken a </a:t>
            </a:r>
            <a:r>
              <a:rPr lang="sv-SE" sz="2000" dirty="0" err="1" smtClean="0"/>
              <a:t>showr</a:t>
            </a:r>
            <a:r>
              <a:rPr lang="sv-SE" sz="2000" dirty="0" smtClean="0"/>
              <a:t> I </a:t>
            </a:r>
            <a:r>
              <a:rPr lang="sv-SE" sz="2000" dirty="0" err="1" smtClean="0"/>
              <a:t>feel</a:t>
            </a:r>
            <a:r>
              <a:rPr lang="sv-SE" sz="2000" dirty="0" smtClean="0"/>
              <a:t> </a:t>
            </a:r>
            <a:r>
              <a:rPr lang="sv-SE" sz="2000" dirty="0" err="1" smtClean="0"/>
              <a:t>good</a:t>
            </a:r>
            <a:r>
              <a:rPr lang="sv-SE" sz="2000" dirty="0" smtClean="0"/>
              <a:t>.</a:t>
            </a:r>
          </a:p>
          <a:p>
            <a:pPr marL="0" indent="0">
              <a:buNone/>
            </a:pPr>
            <a:endParaRPr lang="en-US" sz="1600" dirty="0" smtClean="0"/>
          </a:p>
        </p:txBody>
      </p:sp>
      <p:pic>
        <p:nvPicPr>
          <p:cNvPr id="4098" name="Picture 2" descr="C:\Users\2BKH\AppData\Local\Microsoft\Windows\Temporary Internet Files\Content.IE5\LN269TSV\MC9003511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1647" y="801688"/>
            <a:ext cx="750888" cy="17970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2BKH\AppData\Local\Microsoft\Windows\Temporary Internet Files\Content.IE5\K33Q51HO\MC90043381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614" y="4509120"/>
            <a:ext cx="1546954" cy="154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2428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908720"/>
            <a:ext cx="8229600" cy="1008062"/>
          </a:xfrm>
        </p:spPr>
        <p:txBody>
          <a:bodyPr/>
          <a:lstStyle/>
          <a:p>
            <a:r>
              <a:rPr lang="sv-SE" dirty="0" err="1" smtClean="0"/>
              <a:t>Sleeping</a:t>
            </a:r>
            <a:r>
              <a:rPr lang="sv-SE" dirty="0" smtClean="0"/>
              <a:t> </a:t>
            </a:r>
            <a:r>
              <a:rPr lang="sv-SE" dirty="0" err="1" smtClean="0"/>
              <a:t>difficulties</a:t>
            </a:r>
            <a:endParaRPr lang="sv-SE" sz="2800" dirty="0"/>
          </a:p>
        </p:txBody>
      </p:sp>
      <p:sp>
        <p:nvSpPr>
          <p:cNvPr id="4" name="Freeform 4"/>
          <p:cNvSpPr>
            <a:spLocks noGrp="1"/>
          </p:cNvSpPr>
          <p:nvPr>
            <p:ph idx="1"/>
          </p:nvPr>
        </p:nvSpPr>
        <p:spPr bwMode="auto">
          <a:custGeom>
            <a:avLst/>
            <a:gdLst>
              <a:gd name="T0" fmla="*/ 0 w 3752"/>
              <a:gd name="T1" fmla="*/ 2147483647 h 3549"/>
              <a:gd name="T2" fmla="*/ 2147483647 w 3752"/>
              <a:gd name="T3" fmla="*/ 2147483647 h 3549"/>
              <a:gd name="T4" fmla="*/ 2147483647 w 3752"/>
              <a:gd name="T5" fmla="*/ 2147483647 h 3549"/>
              <a:gd name="T6" fmla="*/ 2147483647 w 3752"/>
              <a:gd name="T7" fmla="*/ 2147483647 h 3549"/>
              <a:gd name="T8" fmla="*/ 2147483647 w 3752"/>
              <a:gd name="T9" fmla="*/ 2147483647 h 3549"/>
              <a:gd name="T10" fmla="*/ 2147483647 w 3752"/>
              <a:gd name="T11" fmla="*/ 2147483647 h 3549"/>
              <a:gd name="T12" fmla="*/ 2147483647 w 3752"/>
              <a:gd name="T13" fmla="*/ 2147483647 h 3549"/>
              <a:gd name="T14" fmla="*/ 2147483647 w 3752"/>
              <a:gd name="T15" fmla="*/ 2147483647 h 3549"/>
              <a:gd name="T16" fmla="*/ 2147483647 w 3752"/>
              <a:gd name="T17" fmla="*/ 2147483647 h 3549"/>
              <a:gd name="T18" fmla="*/ 2147483647 w 3752"/>
              <a:gd name="T19" fmla="*/ 2147483647 h 3549"/>
              <a:gd name="T20" fmla="*/ 2147483647 w 3752"/>
              <a:gd name="T21" fmla="*/ 2147483647 h 3549"/>
              <a:gd name="T22" fmla="*/ 2147483647 w 3752"/>
              <a:gd name="T23" fmla="*/ 2147483647 h 3549"/>
              <a:gd name="T24" fmla="*/ 2147483647 w 3752"/>
              <a:gd name="T25" fmla="*/ 2147483647 h 3549"/>
              <a:gd name="T26" fmla="*/ 2147483647 w 3752"/>
              <a:gd name="T27" fmla="*/ 2147483647 h 3549"/>
              <a:gd name="T28" fmla="*/ 2147483647 w 3752"/>
              <a:gd name="T29" fmla="*/ 2147483647 h 3549"/>
              <a:gd name="T30" fmla="*/ 2147483647 w 3752"/>
              <a:gd name="T31" fmla="*/ 2147483647 h 3549"/>
              <a:gd name="T32" fmla="*/ 2147483647 w 3752"/>
              <a:gd name="T33" fmla="*/ 2147483647 h 3549"/>
              <a:gd name="T34" fmla="*/ 2147483647 w 3752"/>
              <a:gd name="T35" fmla="*/ 2147483647 h 3549"/>
              <a:gd name="T36" fmla="*/ 2147483647 w 3752"/>
              <a:gd name="T37" fmla="*/ 2147483647 h 3549"/>
              <a:gd name="T38" fmla="*/ 2147483647 w 3752"/>
              <a:gd name="T39" fmla="*/ 2147483647 h 3549"/>
              <a:gd name="T40" fmla="*/ 2147483647 w 3752"/>
              <a:gd name="T41" fmla="*/ 0 h 3549"/>
              <a:gd name="T42" fmla="*/ 2147483647 w 3752"/>
              <a:gd name="T43" fmla="*/ 2147483647 h 3549"/>
              <a:gd name="T44" fmla="*/ 2147483647 w 3752"/>
              <a:gd name="T45" fmla="*/ 2147483647 h 3549"/>
              <a:gd name="T46" fmla="*/ 2147483647 w 3752"/>
              <a:gd name="T47" fmla="*/ 2147483647 h 3549"/>
              <a:gd name="T48" fmla="*/ 2147483647 w 3752"/>
              <a:gd name="T49" fmla="*/ 2147483647 h 3549"/>
              <a:gd name="T50" fmla="*/ 2147483647 w 3752"/>
              <a:gd name="T51" fmla="*/ 2147483647 h 3549"/>
              <a:gd name="T52" fmla="*/ 2147483647 w 3752"/>
              <a:gd name="T53" fmla="*/ 2147483647 h 3549"/>
              <a:gd name="T54" fmla="*/ 2147483647 w 3752"/>
              <a:gd name="T55" fmla="*/ 2147483647 h 3549"/>
              <a:gd name="T56" fmla="*/ 2147483647 w 3752"/>
              <a:gd name="T57" fmla="*/ 2147483647 h 3549"/>
              <a:gd name="T58" fmla="*/ 2147483647 w 3752"/>
              <a:gd name="T59" fmla="*/ 2147483647 h 3549"/>
              <a:gd name="T60" fmla="*/ 2147483647 w 3752"/>
              <a:gd name="T61" fmla="*/ 2147483647 h 3549"/>
              <a:gd name="T62" fmla="*/ 2147483647 w 3752"/>
              <a:gd name="T63" fmla="*/ 2147483647 h 3549"/>
              <a:gd name="T64" fmla="*/ 2147483647 w 3752"/>
              <a:gd name="T65" fmla="*/ 2147483647 h 3549"/>
              <a:gd name="T66" fmla="*/ 2147483647 w 3752"/>
              <a:gd name="T67" fmla="*/ 2147483647 h 3549"/>
              <a:gd name="T68" fmla="*/ 2147483647 w 3752"/>
              <a:gd name="T69" fmla="*/ 2147483647 h 3549"/>
              <a:gd name="T70" fmla="*/ 2147483647 w 3752"/>
              <a:gd name="T71" fmla="*/ 2147483647 h 3549"/>
              <a:gd name="T72" fmla="*/ 2147483647 w 3752"/>
              <a:gd name="T73" fmla="*/ 2147483647 h 3549"/>
              <a:gd name="T74" fmla="*/ 2147483647 w 3752"/>
              <a:gd name="T75" fmla="*/ 2147483647 h 3549"/>
              <a:gd name="T76" fmla="*/ 2147483647 w 3752"/>
              <a:gd name="T77" fmla="*/ 2147483647 h 3549"/>
              <a:gd name="T78" fmla="*/ 2147483647 w 3752"/>
              <a:gd name="T79" fmla="*/ 2147483647 h 3549"/>
              <a:gd name="T80" fmla="*/ 2147483647 w 3752"/>
              <a:gd name="T81" fmla="*/ 2147483647 h 3549"/>
              <a:gd name="T82" fmla="*/ 2147483647 w 3752"/>
              <a:gd name="T83" fmla="*/ 2147483647 h 3549"/>
              <a:gd name="T84" fmla="*/ 2147483647 w 3752"/>
              <a:gd name="T85" fmla="*/ 2147483647 h 3549"/>
              <a:gd name="T86" fmla="*/ 2147483647 w 3752"/>
              <a:gd name="T87" fmla="*/ 2147483647 h 3549"/>
              <a:gd name="T88" fmla="*/ 2147483647 w 3752"/>
              <a:gd name="T89" fmla="*/ 2147483647 h 3549"/>
              <a:gd name="T90" fmla="*/ 2147483647 w 3752"/>
              <a:gd name="T91" fmla="*/ 2147483647 h 3549"/>
              <a:gd name="T92" fmla="*/ 2147483647 w 3752"/>
              <a:gd name="T93" fmla="*/ 2147483647 h 3549"/>
              <a:gd name="T94" fmla="*/ 2147483647 w 3752"/>
              <a:gd name="T95" fmla="*/ 2147483647 h 3549"/>
              <a:gd name="T96" fmla="*/ 2147483647 w 3752"/>
              <a:gd name="T97" fmla="*/ 2147483647 h 35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52"/>
              <a:gd name="T148" fmla="*/ 0 h 3549"/>
              <a:gd name="T149" fmla="*/ 3752 w 3752"/>
              <a:gd name="T150" fmla="*/ 3549 h 35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52" h="3549">
                <a:moveTo>
                  <a:pt x="0" y="3549"/>
                </a:moveTo>
                <a:cubicBezTo>
                  <a:pt x="10" y="3534"/>
                  <a:pt x="19" y="3517"/>
                  <a:pt x="31" y="3503"/>
                </a:cubicBezTo>
                <a:cubicBezTo>
                  <a:pt x="40" y="3491"/>
                  <a:pt x="56" y="3485"/>
                  <a:pt x="62" y="3471"/>
                </a:cubicBezTo>
                <a:cubicBezTo>
                  <a:pt x="95" y="3394"/>
                  <a:pt x="74" y="3376"/>
                  <a:pt x="124" y="3300"/>
                </a:cubicBezTo>
                <a:cubicBezTo>
                  <a:pt x="178" y="3090"/>
                  <a:pt x="210" y="2876"/>
                  <a:pt x="296" y="2677"/>
                </a:cubicBezTo>
                <a:cubicBezTo>
                  <a:pt x="323" y="2613"/>
                  <a:pt x="360" y="2528"/>
                  <a:pt x="436" y="2506"/>
                </a:cubicBezTo>
                <a:cubicBezTo>
                  <a:pt x="471" y="2496"/>
                  <a:pt x="509" y="2496"/>
                  <a:pt x="545" y="2491"/>
                </a:cubicBezTo>
                <a:cubicBezTo>
                  <a:pt x="595" y="2416"/>
                  <a:pt x="629" y="2260"/>
                  <a:pt x="654" y="2164"/>
                </a:cubicBezTo>
                <a:cubicBezTo>
                  <a:pt x="659" y="2065"/>
                  <a:pt x="660" y="1966"/>
                  <a:pt x="669" y="1868"/>
                </a:cubicBezTo>
                <a:cubicBezTo>
                  <a:pt x="670" y="1852"/>
                  <a:pt x="670" y="1827"/>
                  <a:pt x="685" y="1821"/>
                </a:cubicBezTo>
                <a:cubicBezTo>
                  <a:pt x="729" y="1804"/>
                  <a:pt x="778" y="1811"/>
                  <a:pt x="825" y="1806"/>
                </a:cubicBezTo>
                <a:cubicBezTo>
                  <a:pt x="849" y="1732"/>
                  <a:pt x="888" y="1649"/>
                  <a:pt x="903" y="1572"/>
                </a:cubicBezTo>
                <a:cubicBezTo>
                  <a:pt x="908" y="1546"/>
                  <a:pt x="911" y="1520"/>
                  <a:pt x="918" y="1494"/>
                </a:cubicBezTo>
                <a:cubicBezTo>
                  <a:pt x="926" y="1462"/>
                  <a:pt x="949" y="1401"/>
                  <a:pt x="949" y="1401"/>
                </a:cubicBezTo>
                <a:cubicBezTo>
                  <a:pt x="960" y="1302"/>
                  <a:pt x="962" y="1202"/>
                  <a:pt x="980" y="1105"/>
                </a:cubicBezTo>
                <a:cubicBezTo>
                  <a:pt x="994" y="1032"/>
                  <a:pt x="1032" y="955"/>
                  <a:pt x="1058" y="887"/>
                </a:cubicBezTo>
                <a:cubicBezTo>
                  <a:pt x="1081" y="827"/>
                  <a:pt x="1072" y="798"/>
                  <a:pt x="1089" y="732"/>
                </a:cubicBezTo>
                <a:cubicBezTo>
                  <a:pt x="1112" y="641"/>
                  <a:pt x="1147" y="560"/>
                  <a:pt x="1198" y="482"/>
                </a:cubicBezTo>
                <a:cubicBezTo>
                  <a:pt x="1213" y="408"/>
                  <a:pt x="1234" y="365"/>
                  <a:pt x="1261" y="296"/>
                </a:cubicBezTo>
                <a:cubicBezTo>
                  <a:pt x="1308" y="177"/>
                  <a:pt x="1259" y="224"/>
                  <a:pt x="1339" y="171"/>
                </a:cubicBezTo>
                <a:cubicBezTo>
                  <a:pt x="1360" y="104"/>
                  <a:pt x="1421" y="39"/>
                  <a:pt x="1479" y="0"/>
                </a:cubicBezTo>
                <a:cubicBezTo>
                  <a:pt x="1494" y="5"/>
                  <a:pt x="1512" y="5"/>
                  <a:pt x="1525" y="15"/>
                </a:cubicBezTo>
                <a:cubicBezTo>
                  <a:pt x="1543" y="30"/>
                  <a:pt x="1602" y="119"/>
                  <a:pt x="1619" y="140"/>
                </a:cubicBezTo>
                <a:cubicBezTo>
                  <a:pt x="1653" y="182"/>
                  <a:pt x="1690" y="226"/>
                  <a:pt x="1728" y="265"/>
                </a:cubicBezTo>
                <a:cubicBezTo>
                  <a:pt x="1769" y="260"/>
                  <a:pt x="1811" y="256"/>
                  <a:pt x="1852" y="249"/>
                </a:cubicBezTo>
                <a:cubicBezTo>
                  <a:pt x="1873" y="245"/>
                  <a:pt x="1894" y="230"/>
                  <a:pt x="1915" y="233"/>
                </a:cubicBezTo>
                <a:cubicBezTo>
                  <a:pt x="1933" y="236"/>
                  <a:pt x="1946" y="254"/>
                  <a:pt x="1961" y="265"/>
                </a:cubicBezTo>
                <a:cubicBezTo>
                  <a:pt x="1990" y="353"/>
                  <a:pt x="2017" y="430"/>
                  <a:pt x="2055" y="514"/>
                </a:cubicBezTo>
                <a:cubicBezTo>
                  <a:pt x="2074" y="556"/>
                  <a:pt x="2117" y="638"/>
                  <a:pt x="2117" y="638"/>
                </a:cubicBezTo>
                <a:cubicBezTo>
                  <a:pt x="2141" y="735"/>
                  <a:pt x="2182" y="788"/>
                  <a:pt x="2241" y="872"/>
                </a:cubicBezTo>
                <a:cubicBezTo>
                  <a:pt x="2281" y="928"/>
                  <a:pt x="2287" y="959"/>
                  <a:pt x="2350" y="981"/>
                </a:cubicBezTo>
                <a:cubicBezTo>
                  <a:pt x="2407" y="976"/>
                  <a:pt x="2465" y="974"/>
                  <a:pt x="2522" y="965"/>
                </a:cubicBezTo>
                <a:cubicBezTo>
                  <a:pt x="2564" y="958"/>
                  <a:pt x="2646" y="934"/>
                  <a:pt x="2646" y="934"/>
                </a:cubicBezTo>
                <a:cubicBezTo>
                  <a:pt x="2669" y="1001"/>
                  <a:pt x="2676" y="1067"/>
                  <a:pt x="2693" y="1136"/>
                </a:cubicBezTo>
                <a:cubicBezTo>
                  <a:pt x="2733" y="1293"/>
                  <a:pt x="2793" y="1446"/>
                  <a:pt x="2833" y="1603"/>
                </a:cubicBezTo>
                <a:cubicBezTo>
                  <a:pt x="2854" y="1684"/>
                  <a:pt x="2874" y="1762"/>
                  <a:pt x="2911" y="1837"/>
                </a:cubicBezTo>
                <a:cubicBezTo>
                  <a:pt x="2924" y="1920"/>
                  <a:pt x="2936" y="1965"/>
                  <a:pt x="2973" y="2039"/>
                </a:cubicBezTo>
                <a:cubicBezTo>
                  <a:pt x="2992" y="2130"/>
                  <a:pt x="2998" y="2237"/>
                  <a:pt x="3067" y="2304"/>
                </a:cubicBezTo>
                <a:cubicBezTo>
                  <a:pt x="3072" y="2320"/>
                  <a:pt x="3076" y="2336"/>
                  <a:pt x="3082" y="2351"/>
                </a:cubicBezTo>
                <a:cubicBezTo>
                  <a:pt x="3091" y="2372"/>
                  <a:pt x="3105" y="2391"/>
                  <a:pt x="3113" y="2413"/>
                </a:cubicBezTo>
                <a:cubicBezTo>
                  <a:pt x="3121" y="2433"/>
                  <a:pt x="3121" y="2455"/>
                  <a:pt x="3129" y="2475"/>
                </a:cubicBezTo>
                <a:cubicBezTo>
                  <a:pt x="3136" y="2492"/>
                  <a:pt x="3152" y="2505"/>
                  <a:pt x="3160" y="2522"/>
                </a:cubicBezTo>
                <a:cubicBezTo>
                  <a:pt x="3173" y="2552"/>
                  <a:pt x="3173" y="2588"/>
                  <a:pt x="3191" y="2615"/>
                </a:cubicBezTo>
                <a:cubicBezTo>
                  <a:pt x="3217" y="2654"/>
                  <a:pt x="3236" y="2679"/>
                  <a:pt x="3253" y="2724"/>
                </a:cubicBezTo>
                <a:cubicBezTo>
                  <a:pt x="3299" y="2844"/>
                  <a:pt x="3307" y="2990"/>
                  <a:pt x="3378" y="3098"/>
                </a:cubicBezTo>
                <a:cubicBezTo>
                  <a:pt x="3408" y="3188"/>
                  <a:pt x="3410" y="3222"/>
                  <a:pt x="3471" y="3285"/>
                </a:cubicBezTo>
                <a:cubicBezTo>
                  <a:pt x="3513" y="3404"/>
                  <a:pt x="3451" y="3258"/>
                  <a:pt x="3534" y="3362"/>
                </a:cubicBezTo>
                <a:cubicBezTo>
                  <a:pt x="3598" y="3443"/>
                  <a:pt x="3449" y="3404"/>
                  <a:pt x="3643" y="3471"/>
                </a:cubicBezTo>
                <a:cubicBezTo>
                  <a:pt x="3743" y="3505"/>
                  <a:pt x="3712" y="3481"/>
                  <a:pt x="3752" y="351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indent="0">
              <a:buNone/>
            </a:pPr>
            <a:r>
              <a:rPr lang="sv-SE" sz="2000" dirty="0" err="1" smtClean="0"/>
              <a:t>Behavior</a:t>
            </a:r>
            <a:endParaRPr lang="sv-SE" sz="2000" dirty="0" smtClean="0"/>
          </a:p>
          <a:p>
            <a:pPr marL="0" indent="0">
              <a:buNone/>
            </a:pPr>
            <a:r>
              <a:rPr lang="sv-SE" sz="2000" dirty="0"/>
              <a:t/>
            </a:r>
            <a:br>
              <a:rPr lang="sv-SE" sz="2000" dirty="0"/>
            </a:br>
            <a:r>
              <a:rPr lang="sv-SE" sz="2000" dirty="0"/>
              <a:t>		</a:t>
            </a:r>
            <a:r>
              <a:rPr lang="sv-SE" sz="2000" dirty="0" smtClean="0"/>
              <a:t>hard </a:t>
            </a:r>
            <a:r>
              <a:rPr lang="sv-SE" sz="2000" dirty="0" err="1" smtClean="0"/>
              <a:t>to</a:t>
            </a:r>
            <a:r>
              <a:rPr lang="sv-SE" sz="2000" dirty="0" smtClean="0"/>
              <a:t> go </a:t>
            </a:r>
            <a:r>
              <a:rPr lang="sv-SE" sz="2000" dirty="0" err="1" smtClean="0"/>
              <a:t>to</a:t>
            </a:r>
            <a:r>
              <a:rPr lang="sv-SE" sz="2000" dirty="0" smtClean="0"/>
              <a:t> bed</a:t>
            </a:r>
            <a:r>
              <a:rPr lang="sv-SE" sz="2000" dirty="0"/>
              <a:t/>
            </a:r>
            <a:br>
              <a:rPr lang="sv-SE" sz="2000" dirty="0"/>
            </a:br>
            <a:r>
              <a:rPr lang="sv-SE" sz="2000" dirty="0"/>
              <a:t>		</a:t>
            </a:r>
            <a:r>
              <a:rPr lang="sv-SE" sz="2000" dirty="0" err="1" smtClean="0"/>
              <a:t>sleeps</a:t>
            </a:r>
            <a:r>
              <a:rPr lang="sv-SE" sz="2000" dirty="0" smtClean="0"/>
              <a:t> </a:t>
            </a:r>
            <a:r>
              <a:rPr lang="sv-SE" sz="2000" dirty="0"/>
              <a:t>in the </a:t>
            </a:r>
            <a:r>
              <a:rPr lang="sv-SE" sz="2000" dirty="0" err="1"/>
              <a:t>parents</a:t>
            </a:r>
            <a:r>
              <a:rPr lang="sv-SE" sz="2000" dirty="0"/>
              <a:t> bed		</a:t>
            </a:r>
          </a:p>
          <a:p>
            <a:pPr marL="0" indent="0">
              <a:buNone/>
            </a:pPr>
            <a:r>
              <a:rPr lang="sv-SE" sz="2000" dirty="0" smtClean="0"/>
              <a:t>________________________________________________</a:t>
            </a:r>
          </a:p>
          <a:p>
            <a:pPr marL="0" indent="0">
              <a:buNone/>
            </a:pPr>
            <a:r>
              <a:rPr lang="sv-SE" sz="2000" dirty="0" err="1" smtClean="0"/>
              <a:t>underlying</a:t>
            </a:r>
            <a:r>
              <a:rPr lang="sv-SE" sz="2000" dirty="0"/>
              <a:t/>
            </a:r>
            <a:br>
              <a:rPr lang="sv-SE" sz="2000" dirty="0"/>
            </a:br>
            <a:r>
              <a:rPr lang="sv-SE" sz="2000" dirty="0" err="1"/>
              <a:t>factors</a:t>
            </a:r>
            <a:r>
              <a:rPr lang="sv-SE" sz="2000" dirty="0"/>
              <a:t>	</a:t>
            </a:r>
            <a:endParaRPr lang="sv-SE" sz="2000" dirty="0" smtClean="0"/>
          </a:p>
          <a:p>
            <a:pPr marL="0" indent="0">
              <a:buNone/>
            </a:pPr>
            <a:r>
              <a:rPr lang="sv-SE" sz="2000" dirty="0" smtClean="0"/>
              <a:t>		</a:t>
            </a:r>
            <a:r>
              <a:rPr lang="sv-SE" sz="2000" dirty="0"/>
              <a:t/>
            </a:r>
            <a:br>
              <a:rPr lang="sv-SE" sz="2000" dirty="0"/>
            </a:br>
            <a:r>
              <a:rPr lang="sv-SE" sz="2000" dirty="0"/>
              <a:t>		</a:t>
            </a:r>
            <a:r>
              <a:rPr lang="sv-SE" sz="2000" dirty="0" err="1"/>
              <a:t>worried</a:t>
            </a:r>
            <a:r>
              <a:rPr lang="sv-SE" sz="2000" dirty="0"/>
              <a:t>, </a:t>
            </a:r>
            <a:r>
              <a:rPr lang="sv-SE" sz="2000" dirty="0" err="1" smtClean="0"/>
              <a:t>lightsleeper</a:t>
            </a:r>
            <a:r>
              <a:rPr lang="sv-SE" sz="2000" dirty="0"/>
              <a:t/>
            </a:r>
            <a:br>
              <a:rPr lang="sv-SE" sz="2000" dirty="0"/>
            </a:br>
            <a:r>
              <a:rPr lang="sv-SE" sz="2000" dirty="0"/>
              <a:t>		</a:t>
            </a:r>
            <a:r>
              <a:rPr lang="sv-SE" sz="2000" dirty="0" err="1" smtClean="0"/>
              <a:t>afraid</a:t>
            </a:r>
            <a:r>
              <a:rPr lang="sv-SE" sz="2000" dirty="0" smtClean="0"/>
              <a:t> </a:t>
            </a:r>
            <a:r>
              <a:rPr lang="sv-SE" sz="2000" dirty="0" err="1"/>
              <a:t>to</a:t>
            </a:r>
            <a:r>
              <a:rPr lang="sv-SE" sz="2000" dirty="0"/>
              <a:t> fall </a:t>
            </a:r>
            <a:r>
              <a:rPr lang="sv-SE" sz="2000" dirty="0" err="1" smtClean="0"/>
              <a:t>asleep</a:t>
            </a:r>
            <a:r>
              <a:rPr lang="sv-SE" sz="2000" dirty="0" smtClean="0"/>
              <a:t> </a:t>
            </a:r>
            <a:r>
              <a:rPr lang="sv-SE" sz="2000" dirty="0"/>
              <a:t>by </a:t>
            </a:r>
            <a:r>
              <a:rPr lang="sv-SE" sz="2000" dirty="0" err="1"/>
              <a:t>himself</a:t>
            </a:r>
            <a:endParaRPr lang="sv-SE" sz="2000" dirty="0" smtClean="0"/>
          </a:p>
        </p:txBody>
      </p:sp>
    </p:spTree>
    <p:extLst>
      <p:ext uri="{BB962C8B-B14F-4D97-AF65-F5344CB8AC3E}">
        <p14:creationId xmlns:p14="http://schemas.microsoft.com/office/powerpoint/2010/main" val="33230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Assessments</a:t>
            </a:r>
            <a:r>
              <a:rPr lang="sv-SE" dirty="0" smtClean="0"/>
              <a:t> and Interventions</a:t>
            </a:r>
            <a:endParaRPr lang="sv-SE" dirty="0"/>
          </a:p>
        </p:txBody>
      </p:sp>
      <p:sp>
        <p:nvSpPr>
          <p:cNvPr id="3" name="Platshållare för innehåll 2"/>
          <p:cNvSpPr>
            <a:spLocks noGrp="1"/>
          </p:cNvSpPr>
          <p:nvPr>
            <p:ph idx="1"/>
          </p:nvPr>
        </p:nvSpPr>
        <p:spPr/>
        <p:txBody>
          <a:bodyPr/>
          <a:lstStyle/>
          <a:p>
            <a:pPr marL="0" indent="0">
              <a:buNone/>
            </a:pPr>
            <a:r>
              <a:rPr lang="sv-SE" sz="2400" dirty="0" smtClean="0"/>
              <a:t>1.Sleep </a:t>
            </a:r>
            <a:r>
              <a:rPr lang="sv-SE" sz="2400" dirty="0" err="1" smtClean="0"/>
              <a:t>registration</a:t>
            </a:r>
            <a:r>
              <a:rPr lang="sv-SE" sz="2400" dirty="0" smtClean="0"/>
              <a:t> </a:t>
            </a:r>
            <a:r>
              <a:rPr lang="sv-SE" sz="2400" dirty="0"/>
              <a:t>(</a:t>
            </a:r>
            <a:r>
              <a:rPr lang="sv-SE" sz="2400" dirty="0" err="1"/>
              <a:t>day</a:t>
            </a:r>
            <a:r>
              <a:rPr lang="sv-SE" sz="2400" dirty="0"/>
              <a:t> &amp; </a:t>
            </a:r>
            <a:r>
              <a:rPr lang="sv-SE" sz="2400" dirty="0" err="1"/>
              <a:t>night</a:t>
            </a:r>
            <a:r>
              <a:rPr lang="sv-SE" sz="2400" dirty="0"/>
              <a:t> for </a:t>
            </a:r>
            <a:r>
              <a:rPr lang="sv-SE" sz="2400" dirty="0" err="1"/>
              <a:t>one</a:t>
            </a:r>
            <a:r>
              <a:rPr lang="sv-SE" sz="2400" dirty="0"/>
              <a:t> </a:t>
            </a:r>
            <a:r>
              <a:rPr lang="sv-SE" sz="2400" dirty="0" err="1"/>
              <a:t>week</a:t>
            </a:r>
            <a:r>
              <a:rPr lang="sv-SE" sz="2400" dirty="0"/>
              <a:t>)</a:t>
            </a:r>
          </a:p>
          <a:p>
            <a:endParaRPr lang="sv-SE" sz="2400" dirty="0"/>
          </a:p>
          <a:p>
            <a:pPr marL="0" indent="0">
              <a:buNone/>
            </a:pPr>
            <a:r>
              <a:rPr lang="sv-SE" sz="2400" dirty="0" smtClean="0"/>
              <a:t>2.Adjustments and interventions</a:t>
            </a:r>
            <a:endParaRPr lang="sv-SE" sz="2400" dirty="0"/>
          </a:p>
          <a:p>
            <a:pPr marL="0" indent="0">
              <a:buNone/>
            </a:pPr>
            <a:r>
              <a:rPr lang="sv-SE" sz="2400" dirty="0"/>
              <a:t>	- </a:t>
            </a:r>
            <a:r>
              <a:rPr lang="sv-SE" sz="2400" dirty="0" smtClean="0"/>
              <a:t>social story</a:t>
            </a:r>
          </a:p>
          <a:p>
            <a:pPr marL="0" indent="0">
              <a:buNone/>
            </a:pPr>
            <a:r>
              <a:rPr lang="sv-SE" sz="2400" dirty="0"/>
              <a:t>	- </a:t>
            </a:r>
            <a:r>
              <a:rPr lang="sv-SE" sz="2400" dirty="0" err="1"/>
              <a:t>sleep</a:t>
            </a:r>
            <a:r>
              <a:rPr lang="sv-SE" sz="2400" dirty="0"/>
              <a:t> </a:t>
            </a:r>
            <a:r>
              <a:rPr lang="sv-SE" sz="2400" dirty="0" err="1"/>
              <a:t>training</a:t>
            </a:r>
            <a:r>
              <a:rPr lang="sv-SE" sz="2400" dirty="0"/>
              <a:t>/program</a:t>
            </a:r>
          </a:p>
          <a:p>
            <a:pPr marL="0" indent="0">
              <a:buNone/>
            </a:pPr>
            <a:r>
              <a:rPr lang="sv-SE" sz="2400" dirty="0"/>
              <a:t>	- </a:t>
            </a:r>
            <a:r>
              <a:rPr lang="sv-SE" sz="2400" dirty="0" err="1" smtClean="0"/>
              <a:t>blanket</a:t>
            </a:r>
            <a:endParaRPr lang="sv-SE" sz="2400" dirty="0"/>
          </a:p>
          <a:p>
            <a:pPr marL="0" indent="0">
              <a:buNone/>
            </a:pPr>
            <a:endParaRPr lang="sv-SE" sz="2400" dirty="0"/>
          </a:p>
          <a:p>
            <a:pPr marL="0" indent="0">
              <a:buNone/>
            </a:pPr>
            <a:r>
              <a:rPr lang="sv-SE" sz="2400" dirty="0" smtClean="0"/>
              <a:t>	Medicine ?</a:t>
            </a:r>
            <a:endParaRPr lang="sv-SE" sz="2400"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485890"/>
            <a:ext cx="1479778" cy="1109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0659" y="3571371"/>
            <a:ext cx="1462633" cy="102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Documents and Settings\2bj7\Local Settings\Temporary Internet Files\Content.IE5\LT4U2AMF\MC9003707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12453">
            <a:off x="3541392" y="5617617"/>
            <a:ext cx="829439" cy="96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5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3.Behavior</a:t>
            </a:r>
            <a:endParaRPr lang="en-US" dirty="0"/>
          </a:p>
        </p:txBody>
      </p:sp>
      <p:sp>
        <p:nvSpPr>
          <p:cNvPr id="3" name="Platshållare för innehåll 2"/>
          <p:cNvSpPr>
            <a:spLocks noGrp="1"/>
          </p:cNvSpPr>
          <p:nvPr>
            <p:ph idx="1"/>
          </p:nvPr>
        </p:nvSpPr>
        <p:spPr>
          <a:xfrm>
            <a:off x="457200" y="1557338"/>
            <a:ext cx="8229600" cy="4613275"/>
          </a:xfrm>
        </p:spPr>
        <p:txBody>
          <a:bodyPr/>
          <a:lstStyle/>
          <a:p>
            <a:pPr marL="0" indent="0">
              <a:buNone/>
            </a:pPr>
            <a:r>
              <a:rPr lang="en-US" sz="3200" dirty="0"/>
              <a:t/>
            </a:r>
            <a:br>
              <a:rPr lang="en-US" sz="3200" dirty="0"/>
            </a:br>
            <a:r>
              <a:rPr lang="en-US" sz="3200" dirty="0" smtClean="0"/>
              <a:t>Expectation </a:t>
            </a:r>
            <a:r>
              <a:rPr lang="en-US" sz="3200" dirty="0"/>
              <a:t>- Ability</a:t>
            </a:r>
            <a:endParaRPr lang="en-US" sz="3200" dirty="0" smtClean="0"/>
          </a:p>
          <a:p>
            <a:pPr marL="0" indent="0">
              <a:buNone/>
            </a:pPr>
            <a:endParaRPr lang="en-US" dirty="0" smtClean="0"/>
          </a:p>
          <a:p>
            <a:pPr marL="0" indent="0">
              <a:buNone/>
            </a:pPr>
            <a:endParaRPr lang="en-US" dirty="0"/>
          </a:p>
        </p:txBody>
      </p:sp>
      <p:sp>
        <p:nvSpPr>
          <p:cNvPr id="5" name="Line 12"/>
          <p:cNvSpPr>
            <a:spLocks noChangeShapeType="1"/>
          </p:cNvSpPr>
          <p:nvPr/>
        </p:nvSpPr>
        <p:spPr bwMode="auto">
          <a:xfrm>
            <a:off x="2555875" y="4076700"/>
            <a:ext cx="719138" cy="0"/>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6" name="Line 13"/>
          <p:cNvSpPr>
            <a:spLocks noChangeShapeType="1"/>
          </p:cNvSpPr>
          <p:nvPr/>
        </p:nvSpPr>
        <p:spPr bwMode="auto">
          <a:xfrm>
            <a:off x="3275013" y="3427413"/>
            <a:ext cx="0" cy="647700"/>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7" name="Line 14"/>
          <p:cNvSpPr>
            <a:spLocks noChangeShapeType="1"/>
          </p:cNvSpPr>
          <p:nvPr/>
        </p:nvSpPr>
        <p:spPr bwMode="auto">
          <a:xfrm>
            <a:off x="3275013" y="3427413"/>
            <a:ext cx="792162" cy="0"/>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8" name="Line 15"/>
          <p:cNvSpPr>
            <a:spLocks noChangeShapeType="1"/>
          </p:cNvSpPr>
          <p:nvPr/>
        </p:nvSpPr>
        <p:spPr bwMode="auto">
          <a:xfrm flipV="1">
            <a:off x="4067175" y="3427413"/>
            <a:ext cx="0" cy="649287"/>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9" name="Line 16"/>
          <p:cNvSpPr>
            <a:spLocks noChangeShapeType="1"/>
          </p:cNvSpPr>
          <p:nvPr/>
        </p:nvSpPr>
        <p:spPr bwMode="auto">
          <a:xfrm>
            <a:off x="4067175" y="4076700"/>
            <a:ext cx="792163" cy="0"/>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 name="Line 17"/>
          <p:cNvSpPr>
            <a:spLocks noChangeShapeType="1"/>
          </p:cNvSpPr>
          <p:nvPr/>
        </p:nvSpPr>
        <p:spPr bwMode="auto">
          <a:xfrm>
            <a:off x="4859338" y="3787775"/>
            <a:ext cx="0" cy="287338"/>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1" name="Line 19"/>
          <p:cNvSpPr>
            <a:spLocks noChangeShapeType="1"/>
          </p:cNvSpPr>
          <p:nvPr/>
        </p:nvSpPr>
        <p:spPr bwMode="auto">
          <a:xfrm>
            <a:off x="4859338" y="3787775"/>
            <a:ext cx="504825" cy="0"/>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2" name="Line 21"/>
          <p:cNvSpPr>
            <a:spLocks noChangeShapeType="1"/>
          </p:cNvSpPr>
          <p:nvPr/>
        </p:nvSpPr>
        <p:spPr bwMode="auto">
          <a:xfrm>
            <a:off x="5364163" y="4076700"/>
            <a:ext cx="1008062" cy="0"/>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3" name="Line 20"/>
          <p:cNvSpPr>
            <a:spLocks noChangeShapeType="1"/>
          </p:cNvSpPr>
          <p:nvPr/>
        </p:nvSpPr>
        <p:spPr bwMode="auto">
          <a:xfrm flipV="1">
            <a:off x="5364163" y="3787775"/>
            <a:ext cx="0" cy="287338"/>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4" name="Line 22"/>
          <p:cNvSpPr>
            <a:spLocks noChangeShapeType="1"/>
          </p:cNvSpPr>
          <p:nvPr/>
        </p:nvSpPr>
        <p:spPr bwMode="auto">
          <a:xfrm>
            <a:off x="6372225" y="3284538"/>
            <a:ext cx="0" cy="790575"/>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5" name="Line 23"/>
          <p:cNvSpPr>
            <a:spLocks noChangeShapeType="1"/>
          </p:cNvSpPr>
          <p:nvPr/>
        </p:nvSpPr>
        <p:spPr bwMode="auto">
          <a:xfrm>
            <a:off x="6372225" y="3284538"/>
            <a:ext cx="719138" cy="0"/>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6" name="Rectangle 3"/>
          <p:cNvSpPr txBox="1">
            <a:spLocks noChangeArrowheads="1"/>
          </p:cNvSpPr>
          <p:nvPr/>
        </p:nvSpPr>
        <p:spPr bwMode="auto">
          <a:xfrm>
            <a:off x="2555875" y="1539875"/>
            <a:ext cx="640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 typeface="Wingdings" pitchFamily="28" charset="2"/>
              <a:buNone/>
            </a:pPr>
            <a:endParaRPr lang="sv-SE" altLang="sv-SE" kern="0" smtClean="0"/>
          </a:p>
          <a:p>
            <a:pPr>
              <a:buFont typeface="Wingdings" pitchFamily="28" charset="2"/>
              <a:buNone/>
            </a:pPr>
            <a:endParaRPr lang="sv-SE" altLang="sv-SE" kern="0" smtClean="0"/>
          </a:p>
          <a:p>
            <a:pPr>
              <a:buFont typeface="Wingdings" pitchFamily="28" charset="2"/>
              <a:buNone/>
            </a:pPr>
            <a:endParaRPr lang="sv-SE" altLang="sv-SE" kern="0"/>
          </a:p>
        </p:txBody>
      </p:sp>
      <p:sp>
        <p:nvSpPr>
          <p:cNvPr id="17" name="Rectangle 3"/>
          <p:cNvSpPr txBox="1">
            <a:spLocks noChangeArrowheads="1"/>
          </p:cNvSpPr>
          <p:nvPr/>
        </p:nvSpPr>
        <p:spPr bwMode="auto">
          <a:xfrm>
            <a:off x="2555875" y="1557338"/>
            <a:ext cx="640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 typeface="Wingdings" pitchFamily="28" charset="2"/>
              <a:buNone/>
            </a:pPr>
            <a:endParaRPr lang="sv-SE" altLang="sv-SE" kern="0" smtClean="0"/>
          </a:p>
          <a:p>
            <a:pPr>
              <a:buFont typeface="Wingdings" pitchFamily="28" charset="2"/>
              <a:buNone/>
            </a:pPr>
            <a:endParaRPr lang="sv-SE" altLang="sv-SE" kern="0" smtClean="0"/>
          </a:p>
          <a:p>
            <a:pPr>
              <a:buFont typeface="Wingdings" pitchFamily="28" charset="2"/>
              <a:buNone/>
            </a:pPr>
            <a:endParaRPr lang="sv-SE" altLang="sv-SE" kern="0"/>
          </a:p>
        </p:txBody>
      </p:sp>
      <p:sp>
        <p:nvSpPr>
          <p:cNvPr id="18" name="Rectangle 3"/>
          <p:cNvSpPr txBox="1">
            <a:spLocks noChangeArrowheads="1"/>
          </p:cNvSpPr>
          <p:nvPr/>
        </p:nvSpPr>
        <p:spPr bwMode="auto">
          <a:xfrm>
            <a:off x="2554288" y="1900238"/>
            <a:ext cx="662553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 typeface="Wingdings" pitchFamily="28" charset="2"/>
              <a:buNone/>
            </a:pPr>
            <a:endParaRPr lang="sv-SE" altLang="sv-SE" kern="0" smtClean="0"/>
          </a:p>
          <a:p>
            <a:pPr>
              <a:buFont typeface="Wingdings" pitchFamily="28" charset="2"/>
              <a:buNone/>
            </a:pPr>
            <a:endParaRPr lang="sv-SE" altLang="sv-SE" kern="0" smtClean="0"/>
          </a:p>
          <a:p>
            <a:pPr>
              <a:buFont typeface="Wingdings" pitchFamily="28" charset="2"/>
              <a:buNone/>
            </a:pPr>
            <a:endParaRPr lang="sv-SE" altLang="sv-SE" kern="0"/>
          </a:p>
        </p:txBody>
      </p:sp>
      <p:sp>
        <p:nvSpPr>
          <p:cNvPr id="19" name="Line 24"/>
          <p:cNvSpPr>
            <a:spLocks noChangeShapeType="1"/>
          </p:cNvSpPr>
          <p:nvPr/>
        </p:nvSpPr>
        <p:spPr bwMode="auto">
          <a:xfrm flipV="1">
            <a:off x="7091363" y="3284538"/>
            <a:ext cx="1587" cy="790575"/>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0" name="Line 25"/>
          <p:cNvSpPr>
            <a:spLocks noChangeShapeType="1"/>
          </p:cNvSpPr>
          <p:nvPr/>
        </p:nvSpPr>
        <p:spPr bwMode="auto">
          <a:xfrm>
            <a:off x="7091363" y="4076700"/>
            <a:ext cx="1081087" cy="0"/>
          </a:xfrm>
          <a:prstGeom prst="line">
            <a:avLst/>
          </a:prstGeom>
          <a:noFill/>
          <a:ln w="5715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1" name="Line 4"/>
          <p:cNvSpPr>
            <a:spLocks noChangeShapeType="1"/>
          </p:cNvSpPr>
          <p:nvPr/>
        </p:nvSpPr>
        <p:spPr bwMode="auto">
          <a:xfrm>
            <a:off x="2555875" y="4148138"/>
            <a:ext cx="5616575" cy="0"/>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2" name="Text Box 27"/>
          <p:cNvSpPr txBox="1">
            <a:spLocks noChangeArrowheads="1"/>
          </p:cNvSpPr>
          <p:nvPr/>
        </p:nvSpPr>
        <p:spPr bwMode="auto">
          <a:xfrm>
            <a:off x="395288" y="3126730"/>
            <a:ext cx="2159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sv-SE" altLang="sv-SE" sz="2400" dirty="0" err="1" smtClean="0">
                <a:latin typeface="Arial" charset="0"/>
              </a:rPr>
              <a:t>Expectations</a:t>
            </a:r>
            <a:r>
              <a:rPr lang="sv-SE" altLang="sv-SE" sz="2000" dirty="0" smtClean="0">
                <a:latin typeface="Arial" charset="0"/>
              </a:rPr>
              <a:t> </a:t>
            </a:r>
            <a:r>
              <a:rPr lang="sv-SE" altLang="sv-SE" dirty="0" smtClean="0">
                <a:latin typeface="Arial" charset="0"/>
              </a:rPr>
              <a:t>from </a:t>
            </a:r>
            <a:r>
              <a:rPr lang="sv-SE" altLang="sv-SE" dirty="0" err="1" smtClean="0">
                <a:latin typeface="Arial" charset="0"/>
              </a:rPr>
              <a:t>surrondings</a:t>
            </a:r>
            <a:endParaRPr lang="sv-SE" altLang="sv-SE" dirty="0">
              <a:latin typeface="Arial" charset="0"/>
            </a:endParaRPr>
          </a:p>
        </p:txBody>
      </p:sp>
      <p:sp>
        <p:nvSpPr>
          <p:cNvPr id="23" name="Text Box 26"/>
          <p:cNvSpPr txBox="1">
            <a:spLocks noChangeArrowheads="1"/>
          </p:cNvSpPr>
          <p:nvPr/>
        </p:nvSpPr>
        <p:spPr bwMode="auto">
          <a:xfrm>
            <a:off x="872952" y="4137024"/>
            <a:ext cx="20424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2400" dirty="0" err="1">
                <a:latin typeface="Arial" charset="0"/>
              </a:rPr>
              <a:t>A</a:t>
            </a:r>
            <a:r>
              <a:rPr lang="sv-SE" altLang="sv-SE" sz="2400" dirty="0" err="1" smtClean="0">
                <a:latin typeface="Arial" charset="0"/>
              </a:rPr>
              <a:t>bilities</a:t>
            </a:r>
            <a:endParaRPr lang="sv-SE" altLang="sv-SE" sz="2400" dirty="0">
              <a:latin typeface="Arial" charset="0"/>
            </a:endParaRPr>
          </a:p>
        </p:txBody>
      </p:sp>
    </p:spTree>
    <p:extLst>
      <p:ext uri="{BB962C8B-B14F-4D97-AF65-F5344CB8AC3E}">
        <p14:creationId xmlns:p14="http://schemas.microsoft.com/office/powerpoint/2010/main" val="666877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b="1" dirty="0" smtClean="0"/>
              <a:t/>
            </a:r>
            <a:br>
              <a:rPr lang="en-US" b="1" dirty="0" smtClean="0"/>
            </a:br>
            <a:r>
              <a:rPr lang="en-US" b="1" dirty="0" smtClean="0"/>
              <a:t>Functional </a:t>
            </a:r>
            <a:r>
              <a:rPr lang="en-US" b="1" dirty="0"/>
              <a:t>assessment</a:t>
            </a:r>
            <a:br>
              <a:rPr lang="en-US" b="1" dirty="0"/>
            </a:br>
            <a:endParaRPr lang="en-US" dirty="0"/>
          </a:p>
        </p:txBody>
      </p:sp>
      <p:sp>
        <p:nvSpPr>
          <p:cNvPr id="3" name="Platshållare för innehåll 2"/>
          <p:cNvSpPr>
            <a:spLocks noGrp="1"/>
          </p:cNvSpPr>
          <p:nvPr>
            <p:ph idx="1"/>
          </p:nvPr>
        </p:nvSpPr>
        <p:spPr/>
        <p:txBody>
          <a:bodyPr/>
          <a:lstStyle/>
          <a:p>
            <a:endParaRPr lang="en-US" dirty="0" smtClean="0"/>
          </a:p>
          <a:p>
            <a:r>
              <a:rPr lang="en-US" dirty="0" smtClean="0"/>
              <a:t>Definitions and functions</a:t>
            </a:r>
          </a:p>
          <a:p>
            <a:pPr marL="0" indent="0">
              <a:buNone/>
            </a:pPr>
            <a:r>
              <a:rPr lang="en-US" dirty="0"/>
              <a:t> </a:t>
            </a:r>
            <a:r>
              <a:rPr lang="en-US" dirty="0" smtClean="0"/>
              <a:t>  - </a:t>
            </a:r>
            <a:r>
              <a:rPr lang="en-US" sz="2400" dirty="0" smtClean="0"/>
              <a:t>deficits </a:t>
            </a:r>
            <a:r>
              <a:rPr lang="en-US" sz="2400" dirty="0"/>
              <a:t>and </a:t>
            </a:r>
            <a:r>
              <a:rPr lang="en-US" sz="2400" dirty="0" smtClean="0"/>
              <a:t>excesses</a:t>
            </a:r>
          </a:p>
          <a:p>
            <a:r>
              <a:rPr lang="en-US" dirty="0" smtClean="0"/>
              <a:t>Behavior registration</a:t>
            </a:r>
          </a:p>
          <a:p>
            <a:r>
              <a:rPr lang="en-US" dirty="0" smtClean="0"/>
              <a:t>Analysis</a:t>
            </a:r>
          </a:p>
          <a:p>
            <a:r>
              <a:rPr lang="en-US" dirty="0" smtClean="0"/>
              <a:t>Assessment and intervention plan</a:t>
            </a:r>
          </a:p>
          <a:p>
            <a:endParaRPr lang="en-US" sz="2400" dirty="0"/>
          </a:p>
          <a:p>
            <a:pPr marL="0" indent="0">
              <a:buNone/>
            </a:pPr>
            <a:endParaRPr lang="en-US" dirty="0" smtClean="0"/>
          </a:p>
          <a:p>
            <a:endParaRPr lang="en-US" dirty="0" smtClean="0"/>
          </a:p>
        </p:txBody>
      </p:sp>
    </p:spTree>
    <p:extLst>
      <p:ext uri="{BB962C8B-B14F-4D97-AF65-F5344CB8AC3E}">
        <p14:creationId xmlns:p14="http://schemas.microsoft.com/office/powerpoint/2010/main" val="427157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4"/>
            <a:ext cx="8229600" cy="1008112"/>
          </a:xfrm>
        </p:spPr>
        <p:txBody>
          <a:bodyPr/>
          <a:lstStyle/>
          <a:p>
            <a:r>
              <a:rPr lang="en-US" dirty="0" smtClean="0"/>
              <a:t>Registration form/paper</a:t>
            </a:r>
            <a:endParaRPr lang="en-US" dirty="0"/>
          </a:p>
        </p:txBody>
      </p:sp>
      <p:sp>
        <p:nvSpPr>
          <p:cNvPr id="3" name="Platshållare för innehåll 2"/>
          <p:cNvSpPr>
            <a:spLocks noGrp="1"/>
          </p:cNvSpPr>
          <p:nvPr>
            <p:ph idx="1"/>
          </p:nvPr>
        </p:nvSpPr>
        <p:spPr>
          <a:xfrm>
            <a:off x="457200" y="1772816"/>
            <a:ext cx="8229600" cy="4397797"/>
          </a:xfrm>
        </p:spPr>
        <p:txBody>
          <a:bodyPr/>
          <a:lstStyle/>
          <a:p>
            <a:pPr>
              <a:buNone/>
            </a:pPr>
            <a:r>
              <a:rPr lang="sv-SE" altLang="en-US" sz="1600" dirty="0" smtClean="0"/>
              <a:t>      </a:t>
            </a:r>
            <a:r>
              <a:rPr lang="sv-SE" altLang="en-US" sz="1600" dirty="0" err="1" smtClean="0"/>
              <a:t>Description</a:t>
            </a:r>
            <a:r>
              <a:rPr lang="sv-SE" altLang="en-US" sz="1600" dirty="0" smtClean="0"/>
              <a:t> </a:t>
            </a:r>
            <a:r>
              <a:rPr lang="sv-SE" altLang="en-US" sz="1600" dirty="0" err="1" smtClean="0"/>
              <a:t>of</a:t>
            </a:r>
            <a:r>
              <a:rPr lang="sv-SE" altLang="en-US" sz="1600" dirty="0" smtClean="0"/>
              <a:t> the </a:t>
            </a:r>
            <a:r>
              <a:rPr lang="sv-SE" altLang="en-US" sz="1600" dirty="0" err="1" smtClean="0"/>
              <a:t>behavior</a:t>
            </a:r>
            <a:r>
              <a:rPr lang="sv-SE" altLang="en-US" sz="1600" dirty="0" smtClean="0"/>
              <a:t> </a:t>
            </a:r>
            <a:r>
              <a:rPr lang="sv-SE" altLang="en-US" sz="1600" dirty="0" err="1" smtClean="0"/>
              <a:t>we</a:t>
            </a:r>
            <a:r>
              <a:rPr lang="sv-SE" altLang="en-US" sz="1600" dirty="0" smtClean="0"/>
              <a:t> </a:t>
            </a:r>
            <a:r>
              <a:rPr lang="sv-SE" altLang="en-US" sz="1600" dirty="0" err="1" smtClean="0"/>
              <a:t>want</a:t>
            </a:r>
            <a:r>
              <a:rPr lang="sv-SE" altLang="en-US" sz="1600" dirty="0" smtClean="0"/>
              <a:t> </a:t>
            </a:r>
            <a:r>
              <a:rPr lang="sv-SE" altLang="en-US" sz="1600" dirty="0" err="1" smtClean="0"/>
              <a:t>to</a:t>
            </a:r>
            <a:r>
              <a:rPr lang="sv-SE" altLang="en-US" sz="1600" dirty="0" smtClean="0"/>
              <a:t> </a:t>
            </a:r>
            <a:r>
              <a:rPr lang="sv-SE" altLang="en-US" sz="1600" dirty="0" err="1" smtClean="0"/>
              <a:t>observe.Tantrums</a:t>
            </a:r>
            <a:r>
              <a:rPr lang="sv-SE" altLang="en-US" sz="1600" dirty="0" smtClean="0"/>
              <a:t> in </a:t>
            </a:r>
            <a:r>
              <a:rPr lang="sv-SE" altLang="en-US" sz="1600" dirty="0" err="1" smtClean="0"/>
              <a:t>school</a:t>
            </a:r>
            <a:r>
              <a:rPr lang="sv-SE" altLang="en-US" sz="1600" dirty="0" smtClean="0"/>
              <a:t>.......</a:t>
            </a:r>
            <a:endParaRPr lang="sv-SE" altLang="en-US" sz="1600" dirty="0"/>
          </a:p>
          <a:p>
            <a:pPr>
              <a:buNone/>
            </a:pPr>
            <a:endParaRPr lang="sv-SE" altLang="en-US" sz="1600" dirty="0" smtClean="0"/>
          </a:p>
          <a:p>
            <a:pPr>
              <a:buNone/>
            </a:pPr>
            <a:endParaRPr lang="sv-SE" altLang="en-US" sz="1600" dirty="0"/>
          </a:p>
        </p:txBody>
      </p:sp>
      <p:graphicFrame>
        <p:nvGraphicFramePr>
          <p:cNvPr id="4" name="Tabell 3"/>
          <p:cNvGraphicFramePr>
            <a:graphicFrameLocks noGrp="1"/>
          </p:cNvGraphicFramePr>
          <p:nvPr>
            <p:extLst>
              <p:ext uri="{D42A27DB-BD31-4B8C-83A1-F6EECF244321}">
                <p14:modId xmlns:p14="http://schemas.microsoft.com/office/powerpoint/2010/main" val="2669329080"/>
              </p:ext>
            </p:extLst>
          </p:nvPr>
        </p:nvGraphicFramePr>
        <p:xfrm>
          <a:off x="539549" y="2132857"/>
          <a:ext cx="8280923" cy="4176463"/>
        </p:xfrm>
        <a:graphic>
          <a:graphicData uri="http://schemas.openxmlformats.org/drawingml/2006/table">
            <a:tbl>
              <a:tblPr firstRow="1" bandRow="1">
                <a:tableStyleId>{C4B1156A-380E-4F78-BDF5-A606A8083BF9}</a:tableStyleId>
              </a:tblPr>
              <a:tblGrid>
                <a:gridCol w="1884118"/>
                <a:gridCol w="2185576"/>
                <a:gridCol w="1978981"/>
                <a:gridCol w="2232248"/>
              </a:tblGrid>
              <a:tr h="821768">
                <a:tc>
                  <a:txBody>
                    <a:bodyPr/>
                    <a:lstStyle/>
                    <a:p>
                      <a:r>
                        <a:rPr lang="en-US" b="1" dirty="0" smtClean="0"/>
                        <a:t>When</a:t>
                      </a:r>
                    </a:p>
                    <a:p>
                      <a:r>
                        <a:rPr lang="en-US" sz="1400" b="0" dirty="0" smtClean="0"/>
                        <a:t>Day and time</a:t>
                      </a:r>
                      <a:endParaRPr lang="en-US" sz="1400" b="0" dirty="0"/>
                    </a:p>
                  </a:txBody>
                  <a:tcPr/>
                </a:tc>
                <a:tc>
                  <a:txBody>
                    <a:bodyPr/>
                    <a:lstStyle/>
                    <a:p>
                      <a:r>
                        <a:rPr lang="en-US" dirty="0" smtClean="0"/>
                        <a:t>Situation</a:t>
                      </a:r>
                    </a:p>
                    <a:p>
                      <a:r>
                        <a:rPr lang="en-US" sz="1400" b="0" dirty="0" smtClean="0"/>
                        <a:t>Where, with whom,</a:t>
                      </a:r>
                      <a:r>
                        <a:rPr lang="en-US" sz="1400" b="0" baseline="0" dirty="0" smtClean="0"/>
                        <a:t> activities</a:t>
                      </a:r>
                      <a:endParaRPr lang="en-US" sz="1400" b="0" dirty="0"/>
                    </a:p>
                  </a:txBody>
                  <a:tcPr/>
                </a:tc>
                <a:tc>
                  <a:txBody>
                    <a:bodyPr/>
                    <a:lstStyle/>
                    <a:p>
                      <a:r>
                        <a:rPr lang="en-US" dirty="0" smtClean="0"/>
                        <a:t>Behavior</a:t>
                      </a:r>
                    </a:p>
                    <a:p>
                      <a:r>
                        <a:rPr lang="en-US" sz="1400" b="0" dirty="0" smtClean="0"/>
                        <a:t>How long (1-10)</a:t>
                      </a:r>
                    </a:p>
                    <a:p>
                      <a:r>
                        <a:rPr lang="en-US" sz="1400" b="0" dirty="0" smtClean="0"/>
                        <a:t>How</a:t>
                      </a:r>
                      <a:r>
                        <a:rPr lang="en-US" sz="1400" b="0" baseline="0" dirty="0" smtClean="0"/>
                        <a:t> strong</a:t>
                      </a:r>
                      <a:endParaRPr lang="en-US" sz="1400" b="0" dirty="0"/>
                    </a:p>
                  </a:txBody>
                  <a:tcPr/>
                </a:tc>
                <a:tc>
                  <a:txBody>
                    <a:bodyPr/>
                    <a:lstStyle/>
                    <a:p>
                      <a:r>
                        <a:rPr lang="en-US" dirty="0" smtClean="0"/>
                        <a:t>Consequences</a:t>
                      </a:r>
                      <a:endParaRPr lang="en-US" sz="1400" b="0" dirty="0" smtClean="0"/>
                    </a:p>
                    <a:p>
                      <a:r>
                        <a:rPr lang="en-US" sz="1400" b="0" dirty="0" smtClean="0"/>
                        <a:t>Reactions, what</a:t>
                      </a:r>
                      <a:r>
                        <a:rPr lang="en-US" sz="1400" b="0" baseline="0" dirty="0" smtClean="0"/>
                        <a:t> did the child, others</a:t>
                      </a:r>
                      <a:endParaRPr lang="en-US" sz="1400" b="0" dirty="0"/>
                    </a:p>
                  </a:txBody>
                  <a:tcPr/>
                </a:tc>
              </a:tr>
              <a:tr h="3354695">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c>
                  <a:txBody>
                    <a:bodyPr/>
                    <a:lstStyle/>
                    <a:p>
                      <a:endParaRPr lang="en-US" dirty="0"/>
                    </a:p>
                  </a:txBody>
                  <a:tcPr/>
                </a:tc>
                <a:tc>
                  <a:txBody>
                    <a:bodyPr/>
                    <a:lstStyle/>
                    <a:p>
                      <a:endParaRPr lang="en-US" dirty="0" smtClean="0"/>
                    </a:p>
                    <a:p>
                      <a:endParaRPr lang="en-US" dirty="0" smtClean="0"/>
                    </a:p>
                    <a:p>
                      <a:endParaRPr lang="en-US" dirty="0" smtClean="0"/>
                    </a:p>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29261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ASD - </a:t>
            </a:r>
            <a:r>
              <a:rPr lang="sv-SE" dirty="0" err="1" smtClean="0"/>
              <a:t>prevalence</a:t>
            </a:r>
            <a:endParaRPr lang="sv-SE" dirty="0"/>
          </a:p>
        </p:txBody>
      </p:sp>
      <p:sp>
        <p:nvSpPr>
          <p:cNvPr id="3" name="Platshållare för innehåll 2"/>
          <p:cNvSpPr>
            <a:spLocks noGrp="1"/>
          </p:cNvSpPr>
          <p:nvPr>
            <p:ph idx="1"/>
          </p:nvPr>
        </p:nvSpPr>
        <p:spPr>
          <a:xfrm>
            <a:off x="467544" y="1988840"/>
            <a:ext cx="8229600" cy="4137025"/>
          </a:xfrm>
        </p:spPr>
        <p:txBody>
          <a:bodyPr/>
          <a:lstStyle/>
          <a:p>
            <a:pPr marL="0" indent="0">
              <a:buNone/>
            </a:pPr>
            <a:endParaRPr lang="en-US" dirty="0" smtClean="0"/>
          </a:p>
          <a:p>
            <a:pPr marL="0" indent="0">
              <a:buNone/>
            </a:pPr>
            <a:r>
              <a:rPr lang="en-US" dirty="0" smtClean="0"/>
              <a:t>6/1000 within the ASD-spectra </a:t>
            </a:r>
          </a:p>
          <a:p>
            <a:pPr marL="0" indent="0">
              <a:buNone/>
            </a:pPr>
            <a:endParaRPr lang="en-US" dirty="0" smtClean="0"/>
          </a:p>
          <a:p>
            <a:pPr marL="0" indent="0">
              <a:buNone/>
            </a:pPr>
            <a:r>
              <a:rPr lang="en-US" dirty="0" smtClean="0"/>
              <a:t>4/5 – normal IQ</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2500731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Tokens</a:t>
            </a:r>
            <a:r>
              <a:rPr lang="en-US" sz="3200" dirty="0"/>
              <a:t/>
            </a:r>
            <a:br>
              <a:rPr lang="en-US" sz="3200" dirty="0"/>
            </a:br>
            <a:endParaRPr lang="en-US" dirty="0"/>
          </a:p>
        </p:txBody>
      </p:sp>
      <p:pic>
        <p:nvPicPr>
          <p:cNvPr id="6" name="Bildobjekt 5"/>
          <p:cNvPicPr>
            <a:picLocks noChangeAspect="1"/>
          </p:cNvPicPr>
          <p:nvPr/>
        </p:nvPicPr>
        <p:blipFill>
          <a:blip r:embed="rId3"/>
          <a:stretch>
            <a:fillRect/>
          </a:stretch>
        </p:blipFill>
        <p:spPr>
          <a:xfrm>
            <a:off x="2051358" y="3405194"/>
            <a:ext cx="1390008" cy="823031"/>
          </a:xfrm>
          <a:prstGeom prst="rect">
            <a:avLst/>
          </a:prstGeom>
        </p:spPr>
      </p:pic>
      <p:pic>
        <p:nvPicPr>
          <p:cNvPr id="11" name="Bildobjekt 10"/>
          <p:cNvPicPr>
            <a:picLocks noChangeAspect="1"/>
          </p:cNvPicPr>
          <p:nvPr/>
        </p:nvPicPr>
        <p:blipFill>
          <a:blip r:embed="rId3"/>
          <a:stretch>
            <a:fillRect/>
          </a:stretch>
        </p:blipFill>
        <p:spPr>
          <a:xfrm>
            <a:off x="3698005" y="2988245"/>
            <a:ext cx="1390008" cy="823031"/>
          </a:xfrm>
          <a:prstGeom prst="rect">
            <a:avLst/>
          </a:prstGeom>
        </p:spPr>
      </p:pic>
      <p:pic>
        <p:nvPicPr>
          <p:cNvPr id="12" name="Bildobjekt 11"/>
          <p:cNvPicPr>
            <a:picLocks noChangeAspect="1"/>
          </p:cNvPicPr>
          <p:nvPr/>
        </p:nvPicPr>
        <p:blipFill>
          <a:blip r:embed="rId3"/>
          <a:stretch>
            <a:fillRect/>
          </a:stretch>
        </p:blipFill>
        <p:spPr>
          <a:xfrm>
            <a:off x="1433874" y="4415980"/>
            <a:ext cx="1390008" cy="823031"/>
          </a:xfrm>
          <a:prstGeom prst="rect">
            <a:avLst/>
          </a:prstGeom>
        </p:spPr>
      </p:pic>
      <p:pic>
        <p:nvPicPr>
          <p:cNvPr id="13" name="Bildobjekt 12"/>
          <p:cNvPicPr>
            <a:picLocks noChangeAspect="1"/>
          </p:cNvPicPr>
          <p:nvPr/>
        </p:nvPicPr>
        <p:blipFill>
          <a:blip r:embed="rId3"/>
          <a:stretch>
            <a:fillRect/>
          </a:stretch>
        </p:blipFill>
        <p:spPr>
          <a:xfrm>
            <a:off x="2549117" y="5194353"/>
            <a:ext cx="1390008" cy="823031"/>
          </a:xfrm>
          <a:prstGeom prst="rect">
            <a:avLst/>
          </a:prstGeom>
        </p:spPr>
      </p:pic>
      <p:pic>
        <p:nvPicPr>
          <p:cNvPr id="14" name="Bildobjekt 13"/>
          <p:cNvPicPr>
            <a:picLocks noChangeAspect="1"/>
          </p:cNvPicPr>
          <p:nvPr/>
        </p:nvPicPr>
        <p:blipFill>
          <a:blip r:embed="rId3"/>
          <a:stretch>
            <a:fillRect/>
          </a:stretch>
        </p:blipFill>
        <p:spPr>
          <a:xfrm>
            <a:off x="4272026" y="5387758"/>
            <a:ext cx="1390008" cy="823031"/>
          </a:xfrm>
          <a:prstGeom prst="rect">
            <a:avLst/>
          </a:prstGeom>
        </p:spPr>
      </p:pic>
      <p:pic>
        <p:nvPicPr>
          <p:cNvPr id="15" name="Bildobjekt 14"/>
          <p:cNvPicPr>
            <a:picLocks noChangeAspect="1"/>
          </p:cNvPicPr>
          <p:nvPr/>
        </p:nvPicPr>
        <p:blipFill>
          <a:blip r:embed="rId3"/>
          <a:stretch>
            <a:fillRect/>
          </a:stretch>
        </p:blipFill>
        <p:spPr>
          <a:xfrm>
            <a:off x="6036138" y="5504456"/>
            <a:ext cx="1390008" cy="823031"/>
          </a:xfrm>
          <a:prstGeom prst="rect">
            <a:avLst/>
          </a:prstGeom>
        </p:spPr>
      </p:pic>
      <p:pic>
        <p:nvPicPr>
          <p:cNvPr id="18" name="Bildobjekt 17"/>
          <p:cNvPicPr>
            <a:picLocks noChangeAspect="1"/>
          </p:cNvPicPr>
          <p:nvPr/>
        </p:nvPicPr>
        <p:blipFill>
          <a:blip r:embed="rId4"/>
          <a:stretch>
            <a:fillRect/>
          </a:stretch>
        </p:blipFill>
        <p:spPr>
          <a:xfrm rot="8807322">
            <a:off x="3346877" y="3500789"/>
            <a:ext cx="481626" cy="377985"/>
          </a:xfrm>
          <a:prstGeom prst="rect">
            <a:avLst/>
          </a:prstGeom>
        </p:spPr>
      </p:pic>
      <p:sp>
        <p:nvSpPr>
          <p:cNvPr id="19" name="AutoShape 17"/>
          <p:cNvSpPr>
            <a:spLocks noChangeArrowheads="1"/>
          </p:cNvSpPr>
          <p:nvPr/>
        </p:nvSpPr>
        <p:spPr bwMode="auto">
          <a:xfrm rot="11224734">
            <a:off x="3907197" y="5565474"/>
            <a:ext cx="457200" cy="342900"/>
          </a:xfrm>
          <a:prstGeom prst="rightArrow">
            <a:avLst>
              <a:gd name="adj1" fmla="val 50000"/>
              <a:gd name="adj2" fmla="val 33333"/>
            </a:avLst>
          </a:prstGeom>
          <a:solidFill>
            <a:srgbClr val="000000"/>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Tahoma" panose="020B0604030504040204" pitchFamily="34" charset="0"/>
            </a:endParaRPr>
          </a:p>
        </p:txBody>
      </p:sp>
      <p:sp>
        <p:nvSpPr>
          <p:cNvPr id="20" name="AutoShape 17"/>
          <p:cNvSpPr>
            <a:spLocks noChangeArrowheads="1"/>
          </p:cNvSpPr>
          <p:nvPr/>
        </p:nvSpPr>
        <p:spPr bwMode="auto">
          <a:xfrm rot="19299992">
            <a:off x="2302649" y="4181896"/>
            <a:ext cx="457200" cy="342900"/>
          </a:xfrm>
          <a:prstGeom prst="rightArrow">
            <a:avLst>
              <a:gd name="adj1" fmla="val 50000"/>
              <a:gd name="adj2" fmla="val 33333"/>
            </a:avLst>
          </a:prstGeom>
          <a:solidFill>
            <a:srgbClr val="000000"/>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Tahoma" panose="020B0604030504040204" pitchFamily="34" charset="0"/>
            </a:endParaRPr>
          </a:p>
        </p:txBody>
      </p:sp>
      <p:sp>
        <p:nvSpPr>
          <p:cNvPr id="21" name="AutoShape 17"/>
          <p:cNvSpPr>
            <a:spLocks noChangeArrowheads="1"/>
          </p:cNvSpPr>
          <p:nvPr/>
        </p:nvSpPr>
        <p:spPr bwMode="auto">
          <a:xfrm rot="12970568">
            <a:off x="2320517" y="5159999"/>
            <a:ext cx="457200" cy="282117"/>
          </a:xfrm>
          <a:prstGeom prst="rightArrow">
            <a:avLst>
              <a:gd name="adj1" fmla="val 50000"/>
              <a:gd name="adj2" fmla="val 33333"/>
            </a:avLst>
          </a:prstGeom>
          <a:solidFill>
            <a:srgbClr val="000000"/>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2" name="AutoShape 17"/>
          <p:cNvSpPr>
            <a:spLocks noChangeArrowheads="1"/>
          </p:cNvSpPr>
          <p:nvPr/>
        </p:nvSpPr>
        <p:spPr bwMode="auto">
          <a:xfrm rot="10800000">
            <a:off x="5584691" y="5744522"/>
            <a:ext cx="457200" cy="342900"/>
          </a:xfrm>
          <a:prstGeom prst="rightArrow">
            <a:avLst>
              <a:gd name="adj1" fmla="val 50000"/>
              <a:gd name="adj2" fmla="val 33333"/>
            </a:avLst>
          </a:prstGeom>
          <a:solidFill>
            <a:srgbClr val="000000"/>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Tahoma" panose="020B0604030504040204" pitchFamily="34" charset="0"/>
            </a:endParaRPr>
          </a:p>
        </p:txBody>
      </p:sp>
      <p:pic>
        <p:nvPicPr>
          <p:cNvPr id="25" name="Bildobjekt 24"/>
          <p:cNvPicPr>
            <a:picLocks noChangeAspect="1"/>
          </p:cNvPicPr>
          <p:nvPr/>
        </p:nvPicPr>
        <p:blipFill>
          <a:blip r:embed="rId4"/>
          <a:stretch>
            <a:fillRect/>
          </a:stretch>
        </p:blipFill>
        <p:spPr>
          <a:xfrm rot="10295607">
            <a:off x="4992073" y="3144797"/>
            <a:ext cx="481626" cy="377985"/>
          </a:xfrm>
          <a:prstGeom prst="rect">
            <a:avLst/>
          </a:prstGeom>
        </p:spPr>
      </p:pic>
      <p:pic>
        <p:nvPicPr>
          <p:cNvPr id="26" name="Picture 25" descr="hap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397562"/>
            <a:ext cx="2450781" cy="2329787"/>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
        <p:nvSpPr>
          <p:cNvPr id="3" name="Platshållare för innehåll 2"/>
          <p:cNvSpPr>
            <a:spLocks noGrp="1"/>
          </p:cNvSpPr>
          <p:nvPr>
            <p:ph idx="1"/>
          </p:nvPr>
        </p:nvSpPr>
        <p:spPr>
          <a:xfrm>
            <a:off x="457200" y="1628800"/>
            <a:ext cx="8229600" cy="4541813"/>
          </a:xfrm>
        </p:spPr>
        <p:txBody>
          <a:bodyPr/>
          <a:lstStyle/>
          <a:p>
            <a:r>
              <a:rPr lang="en-US" sz="2000" dirty="0" smtClean="0"/>
              <a:t>Pinpoint </a:t>
            </a:r>
            <a:r>
              <a:rPr lang="en-US" sz="2000" dirty="0"/>
              <a:t>behaviors to be </a:t>
            </a:r>
            <a:r>
              <a:rPr lang="en-US" sz="2000" dirty="0" smtClean="0"/>
              <a:t>changed</a:t>
            </a:r>
          </a:p>
          <a:p>
            <a:r>
              <a:rPr lang="en-US" sz="1800" dirty="0" smtClean="0"/>
              <a:t>Build </a:t>
            </a:r>
            <a:r>
              <a:rPr lang="en-US" sz="1800" dirty="0"/>
              <a:t>a token </a:t>
            </a:r>
            <a:r>
              <a:rPr lang="en-US" sz="1800" dirty="0" smtClean="0"/>
              <a:t>economy</a:t>
            </a:r>
          </a:p>
          <a:p>
            <a:r>
              <a:rPr lang="en-US" sz="1800" dirty="0" smtClean="0"/>
              <a:t>Implement </a:t>
            </a:r>
            <a:r>
              <a:rPr lang="en-US" sz="1800" dirty="0"/>
              <a:t>the program</a:t>
            </a:r>
            <a:endParaRPr lang="en-US" dirty="0"/>
          </a:p>
          <a:p>
            <a:endParaRPr lang="sv-SE" dirty="0"/>
          </a:p>
        </p:txBody>
      </p:sp>
    </p:spTree>
    <p:extLst>
      <p:ext uri="{BB962C8B-B14F-4D97-AF65-F5344CB8AC3E}">
        <p14:creationId xmlns:p14="http://schemas.microsoft.com/office/powerpoint/2010/main" val="18187157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Summery</a:t>
            </a:r>
            <a:r>
              <a:rPr lang="sv-SE" dirty="0" smtClean="0"/>
              <a:t> and </a:t>
            </a:r>
            <a:r>
              <a:rPr lang="sv-SE" dirty="0" err="1" smtClean="0"/>
              <a:t>experiences</a:t>
            </a:r>
            <a:endParaRPr lang="sv-SE" dirty="0"/>
          </a:p>
        </p:txBody>
      </p:sp>
      <p:sp>
        <p:nvSpPr>
          <p:cNvPr id="3" name="Platshållare för innehåll 2"/>
          <p:cNvSpPr>
            <a:spLocks noGrp="1"/>
          </p:cNvSpPr>
          <p:nvPr>
            <p:ph idx="1"/>
          </p:nvPr>
        </p:nvSpPr>
        <p:spPr/>
        <p:txBody>
          <a:bodyPr/>
          <a:lstStyle/>
          <a:p>
            <a:r>
              <a:rPr lang="en-US" sz="2000" dirty="0" smtClean="0"/>
              <a:t>Important to reach the people close to the child (ex parents, school) with information and consultation about ASD and the special methods that are needed. </a:t>
            </a:r>
            <a:endParaRPr lang="en-US" sz="2000" dirty="0"/>
          </a:p>
          <a:p>
            <a:pPr marL="0" indent="0">
              <a:buNone/>
            </a:pPr>
            <a:endParaRPr lang="en-US" sz="2000" dirty="0" smtClean="0"/>
          </a:p>
          <a:p>
            <a:r>
              <a:rPr lang="en-US" sz="2000" dirty="0" smtClean="0"/>
              <a:t>Sometimes educational - and support groups can be initiated and, with professional support, be self sufficient</a:t>
            </a:r>
          </a:p>
          <a:p>
            <a:endParaRPr lang="en-US" sz="2000" dirty="0"/>
          </a:p>
          <a:p>
            <a:r>
              <a:rPr lang="en-US" sz="2000" dirty="0"/>
              <a:t>All people with ASD can develop and learn if they get a chance under right conditions and with the right </a:t>
            </a:r>
            <a:r>
              <a:rPr lang="en-US" sz="2000" dirty="0" err="1"/>
              <a:t>adjustements</a:t>
            </a:r>
            <a:r>
              <a:rPr lang="en-US" sz="2000" dirty="0"/>
              <a:t>. Small </a:t>
            </a:r>
            <a:r>
              <a:rPr lang="en-US" sz="2000" dirty="0" err="1"/>
              <a:t>adjustements</a:t>
            </a:r>
            <a:r>
              <a:rPr lang="en-US" sz="2000" dirty="0"/>
              <a:t> can help a lot.</a:t>
            </a:r>
          </a:p>
          <a:p>
            <a:pPr marL="0" indent="0">
              <a:buNone/>
            </a:pPr>
            <a:endParaRPr lang="sv-SE" sz="2000" dirty="0"/>
          </a:p>
        </p:txBody>
      </p:sp>
      <p:pic>
        <p:nvPicPr>
          <p:cNvPr id="6146" name="Picture 2" descr="C:\Users\2BKH\AppData\Local\Microsoft\Windows\Temporary Internet Files\Content.IE5\9FNAB3I4\MC9004418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050" y="4725144"/>
            <a:ext cx="1612900"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17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More</a:t>
            </a:r>
            <a:r>
              <a:rPr lang="sv-SE" dirty="0" smtClean="0"/>
              <a:t> information - webb</a:t>
            </a:r>
            <a:endParaRPr lang="sv-SE" dirty="0"/>
          </a:p>
        </p:txBody>
      </p:sp>
      <p:sp>
        <p:nvSpPr>
          <p:cNvPr id="3" name="Platshållare för innehåll 2"/>
          <p:cNvSpPr>
            <a:spLocks noGrp="1"/>
          </p:cNvSpPr>
          <p:nvPr>
            <p:ph idx="1"/>
          </p:nvPr>
        </p:nvSpPr>
        <p:spPr/>
        <p:txBody>
          <a:bodyPr/>
          <a:lstStyle/>
          <a:p>
            <a:pPr marL="0" indent="0">
              <a:buNone/>
            </a:pPr>
            <a:endParaRPr lang="sv-SE" sz="1600" dirty="0" smtClean="0"/>
          </a:p>
          <a:p>
            <a:pPr marL="0" indent="0">
              <a:buNone/>
            </a:pPr>
            <a:r>
              <a:rPr lang="sv-SE" sz="2000" dirty="0" smtClean="0">
                <a:hlinkClick r:id="rId3"/>
              </a:rPr>
              <a:t>www.habilitering.se/autismcenter-barn-och-ungdom</a:t>
            </a:r>
            <a:endParaRPr lang="sv-SE" sz="2000" dirty="0" smtClean="0"/>
          </a:p>
          <a:p>
            <a:pPr marL="0" indent="0">
              <a:buNone/>
            </a:pPr>
            <a:r>
              <a:rPr lang="sv-SE" sz="2000" dirty="0" smtClean="0">
                <a:hlinkClick r:id="rId4"/>
              </a:rPr>
              <a:t>www.habilitering.se/autismcenter-vuxna</a:t>
            </a:r>
            <a:endParaRPr lang="sv-SE" sz="2000" dirty="0" smtClean="0"/>
          </a:p>
          <a:p>
            <a:pPr marL="0" indent="0">
              <a:buNone/>
            </a:pPr>
            <a:r>
              <a:rPr lang="sv-SE" sz="2000" dirty="0" smtClean="0">
                <a:hlinkClick r:id="rId5"/>
              </a:rPr>
              <a:t>www.habilitering.se/autismcenter-sma-barn</a:t>
            </a:r>
            <a:endParaRPr lang="sv-SE" sz="2000" dirty="0" smtClean="0"/>
          </a:p>
          <a:p>
            <a:pPr marL="0" indent="0">
              <a:buNone/>
            </a:pPr>
            <a:r>
              <a:rPr lang="sv-SE" sz="2000" dirty="0" smtClean="0">
                <a:hlinkClick r:id="rId6"/>
              </a:rPr>
              <a:t>www.habilitering.se/aspergercenters-barn-och-ungdomsteam</a:t>
            </a:r>
            <a:endParaRPr lang="sv-SE" sz="2000" dirty="0" smtClean="0"/>
          </a:p>
          <a:p>
            <a:pPr marL="0" indent="0">
              <a:buNone/>
            </a:pPr>
            <a:r>
              <a:rPr lang="sv-SE" sz="2000" dirty="0" smtClean="0">
                <a:hlinkClick r:id="rId7"/>
              </a:rPr>
              <a:t>www.habilitering.se/adhd-center</a:t>
            </a:r>
            <a:endParaRPr lang="sv-SE" sz="2000" dirty="0" smtClean="0"/>
          </a:p>
          <a:p>
            <a:pPr marL="0" indent="0">
              <a:buNone/>
            </a:pPr>
            <a:endParaRPr lang="sv-SE" sz="2000" dirty="0" smtClean="0"/>
          </a:p>
          <a:p>
            <a:pPr marL="0" indent="0">
              <a:buNone/>
            </a:pPr>
            <a:r>
              <a:rPr lang="sv-SE" sz="2000" dirty="0" smtClean="0">
                <a:hlinkClick r:id="rId8"/>
              </a:rPr>
              <a:t>www.autismforum.se</a:t>
            </a:r>
            <a:endParaRPr lang="sv-SE" sz="2000" dirty="0" smtClean="0"/>
          </a:p>
          <a:p>
            <a:pPr marL="0" indent="0">
              <a:buNone/>
            </a:pPr>
            <a:r>
              <a:rPr lang="sv-SE" sz="2000" dirty="0">
                <a:hlinkClick r:id="rId9"/>
              </a:rPr>
              <a:t>www.habilitering.se</a:t>
            </a:r>
            <a:endParaRPr lang="sv-SE" sz="2000" dirty="0"/>
          </a:p>
          <a:p>
            <a:pPr marL="0" indent="0">
              <a:buNone/>
            </a:pPr>
            <a:r>
              <a:rPr lang="sv-SE" sz="2000" dirty="0" smtClean="0">
                <a:hlinkClick r:id="rId10"/>
              </a:rPr>
              <a:t>www.habilitering.se/forum-funktionshinder</a:t>
            </a:r>
            <a:endParaRPr lang="sv-SE" sz="2000" dirty="0"/>
          </a:p>
          <a:p>
            <a:pPr marL="0" indent="0">
              <a:buNone/>
            </a:pPr>
            <a:r>
              <a:rPr lang="sv-SE" sz="2000" dirty="0" smtClean="0">
                <a:hlinkClick r:id="rId11"/>
              </a:rPr>
              <a:t>www.autism.se</a:t>
            </a:r>
            <a:endParaRPr lang="sv-SE" sz="2000" dirty="0" smtClean="0"/>
          </a:p>
          <a:p>
            <a:pPr marL="0" indent="0">
              <a:buNone/>
            </a:pPr>
            <a:endParaRPr lang="sv-SE" sz="2000" dirty="0"/>
          </a:p>
        </p:txBody>
      </p:sp>
      <p:pic>
        <p:nvPicPr>
          <p:cNvPr id="5122" name="Picture 2" descr="C:\Users\2BKH\AppData\Local\Microsoft\Windows\Temporary Internet Files\Content.IE5\9FNAB3I4\MC900286654[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92280" y="511079"/>
            <a:ext cx="1816913" cy="170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248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t/>
            </a:r>
            <a:br>
              <a:rPr lang="sv-SE" sz="3600" dirty="0" smtClean="0"/>
            </a:br>
            <a:r>
              <a:rPr lang="sv-SE" sz="3600" dirty="0" err="1" smtClean="0"/>
              <a:t>After</a:t>
            </a:r>
            <a:r>
              <a:rPr lang="sv-SE" sz="3600" dirty="0" smtClean="0"/>
              <a:t> </a:t>
            </a:r>
            <a:r>
              <a:rPr lang="sv-SE" sz="3600" dirty="0" err="1"/>
              <a:t>diagnose</a:t>
            </a:r>
            <a:r>
              <a:rPr lang="sv-SE" sz="3600" dirty="0"/>
              <a:t> </a:t>
            </a:r>
            <a:r>
              <a:rPr lang="sv-SE" sz="3600" dirty="0" err="1"/>
              <a:t>parents</a:t>
            </a:r>
            <a:r>
              <a:rPr lang="sv-SE" sz="3600" dirty="0"/>
              <a:t> </a:t>
            </a:r>
            <a:r>
              <a:rPr lang="sv-SE" sz="3600" dirty="0" err="1"/>
              <a:t>usually</a:t>
            </a:r>
            <a:r>
              <a:rPr lang="sv-SE" sz="3600" dirty="0"/>
              <a:t> </a:t>
            </a:r>
            <a:r>
              <a:rPr lang="sv-SE" sz="3600" dirty="0" err="1"/>
              <a:t>apply</a:t>
            </a:r>
            <a:r>
              <a:rPr lang="sv-SE" sz="3600" dirty="0"/>
              <a:t> for:</a:t>
            </a:r>
            <a:br>
              <a:rPr lang="sv-SE" sz="3600" dirty="0"/>
            </a:br>
            <a:endParaRPr lang="sv-SE" sz="3600" b="1" dirty="0"/>
          </a:p>
        </p:txBody>
      </p:sp>
      <p:sp>
        <p:nvSpPr>
          <p:cNvPr id="3" name="Platshållare för innehåll 2"/>
          <p:cNvSpPr>
            <a:spLocks noGrp="1"/>
          </p:cNvSpPr>
          <p:nvPr>
            <p:ph idx="1"/>
          </p:nvPr>
        </p:nvSpPr>
        <p:spPr/>
        <p:txBody>
          <a:bodyPr/>
          <a:lstStyle/>
          <a:p>
            <a:pPr marL="0" indent="0">
              <a:buNone/>
            </a:pPr>
            <a:endParaRPr lang="sv-SE" dirty="0" smtClean="0"/>
          </a:p>
          <a:p>
            <a:pPr lvl="3"/>
            <a:r>
              <a:rPr lang="sv-SE" dirty="0"/>
              <a:t>S</a:t>
            </a:r>
            <a:r>
              <a:rPr lang="sv-SE" dirty="0" smtClean="0"/>
              <a:t>upport from </a:t>
            </a:r>
            <a:r>
              <a:rPr lang="sv-SE" dirty="0" err="1" smtClean="0"/>
              <a:t>school</a:t>
            </a:r>
            <a:r>
              <a:rPr lang="sv-SE" dirty="0" smtClean="0"/>
              <a:t>, (ex special assistent)</a:t>
            </a:r>
          </a:p>
          <a:p>
            <a:pPr lvl="3"/>
            <a:endParaRPr lang="sv-SE" dirty="0" smtClean="0"/>
          </a:p>
          <a:p>
            <a:pPr lvl="3"/>
            <a:r>
              <a:rPr lang="sv-SE" dirty="0" smtClean="0"/>
              <a:t>Care </a:t>
            </a:r>
            <a:r>
              <a:rPr lang="sv-SE" dirty="0" err="1" smtClean="0"/>
              <a:t>allowance</a:t>
            </a:r>
            <a:r>
              <a:rPr lang="sv-SE" dirty="0" smtClean="0"/>
              <a:t> </a:t>
            </a:r>
          </a:p>
          <a:p>
            <a:pPr lvl="3"/>
            <a:endParaRPr lang="sv-SE" dirty="0" smtClean="0"/>
          </a:p>
          <a:p>
            <a:pPr lvl="3"/>
            <a:r>
              <a:rPr lang="sv-SE" dirty="0" smtClean="0"/>
              <a:t>Support from social service (ex </a:t>
            </a:r>
            <a:r>
              <a:rPr lang="sv-SE" dirty="0" err="1" smtClean="0"/>
              <a:t>homeassitant</a:t>
            </a:r>
            <a:r>
              <a:rPr lang="sv-SE" dirty="0" smtClean="0"/>
              <a:t>)</a:t>
            </a:r>
          </a:p>
          <a:p>
            <a:pPr lvl="3"/>
            <a:endParaRPr lang="sv-SE" dirty="0" smtClean="0"/>
          </a:p>
          <a:p>
            <a:pPr lvl="3"/>
            <a:r>
              <a:rPr lang="sv-SE" dirty="0"/>
              <a:t>Support from </a:t>
            </a:r>
            <a:r>
              <a:rPr lang="sv-SE" dirty="0" err="1"/>
              <a:t>Habilitation</a:t>
            </a:r>
            <a:endParaRPr lang="sv-SE" dirty="0"/>
          </a:p>
          <a:p>
            <a:pPr lvl="4"/>
            <a:endParaRPr lang="sv-SE" dirty="0" smtClean="0"/>
          </a:p>
        </p:txBody>
      </p:sp>
    </p:spTree>
    <p:extLst>
      <p:ext uri="{BB962C8B-B14F-4D97-AF65-F5344CB8AC3E}">
        <p14:creationId xmlns:p14="http://schemas.microsoft.com/office/powerpoint/2010/main" val="21026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250825" y="1268413"/>
            <a:ext cx="2592983" cy="369332"/>
          </a:xfrm>
          <a:prstGeom prst="rect">
            <a:avLst/>
          </a:prstGeom>
          <a:gradFill rotWithShape="1">
            <a:gsLst>
              <a:gs pos="0">
                <a:schemeClr val="accent1"/>
              </a:gs>
              <a:gs pos="100000">
                <a:schemeClr val="accent1">
                  <a:gamma/>
                  <a:tint val="27451"/>
                  <a:invGamma/>
                </a:schemeClr>
              </a:gs>
            </a:gsLst>
            <a:lin ang="5400000" scaled="1"/>
          </a:gradFill>
          <a:ln w="9525">
            <a:solidFill>
              <a:schemeClr val="tx1"/>
            </a:solidFill>
            <a:miter lim="800000"/>
            <a:headEnd/>
            <a:tailEnd/>
          </a:ln>
          <a:effectLst/>
        </p:spPr>
        <p:txBody>
          <a:bodyPr wrap="square">
            <a:spAutoFit/>
          </a:bodyPr>
          <a:lstStyle/>
          <a:p>
            <a:pPr>
              <a:spcBef>
                <a:spcPct val="50000"/>
              </a:spcBef>
              <a:defRPr/>
            </a:pPr>
            <a:r>
              <a:rPr lang="sv-SE" b="1" dirty="0" smtClean="0"/>
              <a:t>COUNTY COUNCIL</a:t>
            </a:r>
            <a:endParaRPr lang="sv-SE" b="1" dirty="0"/>
          </a:p>
        </p:txBody>
      </p:sp>
      <p:sp>
        <p:nvSpPr>
          <p:cNvPr id="13" name="Text Box 6"/>
          <p:cNvSpPr txBox="1">
            <a:spLocks noChangeArrowheads="1"/>
          </p:cNvSpPr>
          <p:nvPr/>
        </p:nvSpPr>
        <p:spPr bwMode="auto">
          <a:xfrm>
            <a:off x="146609" y="2490787"/>
            <a:ext cx="1505966" cy="3139321"/>
          </a:xfrm>
          <a:prstGeom prst="rect">
            <a:avLst/>
          </a:prstGeom>
          <a:gradFill rotWithShape="1">
            <a:gsLst>
              <a:gs pos="0">
                <a:schemeClr val="accent1"/>
              </a:gs>
              <a:gs pos="100000">
                <a:schemeClr val="accent1">
                  <a:gamma/>
                  <a:tint val="45490"/>
                  <a:invGamma/>
                </a:schemeClr>
              </a:gs>
            </a:gsLst>
            <a:lin ang="5400000" scaled="1"/>
          </a:gradFill>
          <a:ln w="9525">
            <a:solidFill>
              <a:schemeClr val="tx1"/>
            </a:solidFill>
            <a:miter lim="800000"/>
            <a:headEnd/>
            <a:tailEnd/>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ltLang="sv-SE" b="1" dirty="0" smtClean="0"/>
              <a:t>Habilitation centers and ASD centers</a:t>
            </a:r>
          </a:p>
          <a:p>
            <a:pPr eaLnBrk="1" hangingPunct="1">
              <a:spcBef>
                <a:spcPct val="50000"/>
              </a:spcBef>
              <a:defRPr/>
            </a:pPr>
            <a:r>
              <a:rPr lang="en-US" altLang="sv-SE" dirty="0" smtClean="0"/>
              <a:t>Consulting approach to parents and </a:t>
            </a:r>
            <a:r>
              <a:rPr lang="en-US" altLang="sv-SE" dirty="0"/>
              <a:t> </a:t>
            </a:r>
            <a:r>
              <a:rPr lang="en-US" altLang="sv-SE" dirty="0" smtClean="0"/>
              <a:t>network</a:t>
            </a:r>
            <a:r>
              <a:rPr lang="en-US" altLang="sv-SE" dirty="0"/>
              <a:t/>
            </a:r>
            <a:br>
              <a:rPr lang="en-US" altLang="sv-SE" dirty="0"/>
            </a:br>
            <a:r>
              <a:rPr lang="en-US" altLang="sv-SE" dirty="0" smtClean="0"/>
              <a:t>(schools </a:t>
            </a:r>
            <a:r>
              <a:rPr lang="en-US" altLang="sv-SE" dirty="0" err="1" smtClean="0"/>
              <a:t>etc</a:t>
            </a:r>
            <a:r>
              <a:rPr lang="en-US" altLang="sv-SE" dirty="0" smtClean="0"/>
              <a:t>)</a:t>
            </a:r>
          </a:p>
          <a:p>
            <a:pPr eaLnBrk="1" hangingPunct="1">
              <a:spcBef>
                <a:spcPct val="50000"/>
              </a:spcBef>
              <a:defRPr/>
            </a:pPr>
            <a:r>
              <a:rPr lang="en-US" altLang="sv-SE" dirty="0" smtClean="0"/>
              <a:t> </a:t>
            </a:r>
          </a:p>
        </p:txBody>
      </p:sp>
      <p:sp>
        <p:nvSpPr>
          <p:cNvPr id="14" name="Text Box 7"/>
          <p:cNvSpPr txBox="1">
            <a:spLocks noChangeArrowheads="1"/>
          </p:cNvSpPr>
          <p:nvPr/>
        </p:nvSpPr>
        <p:spPr bwMode="auto">
          <a:xfrm>
            <a:off x="3897104" y="3191634"/>
            <a:ext cx="4279790" cy="2308324"/>
          </a:xfrm>
          <a:prstGeom prst="rect">
            <a:avLst/>
          </a:prstGeom>
          <a:gradFill rotWithShape="1">
            <a:gsLst>
              <a:gs pos="0">
                <a:schemeClr val="accent2"/>
              </a:gs>
              <a:gs pos="100000">
                <a:schemeClr val="accent2">
                  <a:gamma/>
                  <a:tint val="48627"/>
                  <a:invGamma/>
                </a:schemeClr>
              </a:gs>
            </a:gsLst>
            <a:lin ang="5400000" scaled="1"/>
          </a:gradFill>
          <a:ln w="9525">
            <a:solidFill>
              <a:schemeClr val="tx1"/>
            </a:solidFill>
            <a:miter lim="800000"/>
            <a:headEnd/>
            <a:tailEnd/>
          </a:ln>
          <a:effectLst/>
        </p:spPr>
        <p:txBody>
          <a:bodyPr wrap="square">
            <a:spAutoFit/>
          </a:bodyPr>
          <a:lstStyle/>
          <a:p>
            <a:pPr>
              <a:spcBef>
                <a:spcPct val="50000"/>
              </a:spcBef>
              <a:defRPr/>
            </a:pPr>
            <a:r>
              <a:rPr lang="en-US" b="1" dirty="0" smtClean="0"/>
              <a:t>Schools, living homes, daycare for adults</a:t>
            </a:r>
          </a:p>
          <a:p>
            <a:pPr marL="285750" indent="-285750">
              <a:spcBef>
                <a:spcPct val="50000"/>
              </a:spcBef>
              <a:buFont typeface="Arial" panose="020B0604020202020204" pitchFamily="34" charset="0"/>
              <a:buChar char="•"/>
              <a:defRPr/>
            </a:pPr>
            <a:r>
              <a:rPr lang="en-US" dirty="0" smtClean="0"/>
              <a:t> </a:t>
            </a:r>
            <a:r>
              <a:rPr lang="en-US" dirty="0"/>
              <a:t>Responsible for </a:t>
            </a:r>
            <a:r>
              <a:rPr lang="en-US" dirty="0" smtClean="0"/>
              <a:t>special schools, special assistants</a:t>
            </a:r>
          </a:p>
          <a:p>
            <a:pPr marL="285750" indent="-285750">
              <a:spcBef>
                <a:spcPct val="50000"/>
              </a:spcBef>
              <a:buFont typeface="Arial" panose="020B0604020202020204" pitchFamily="34" charset="0"/>
              <a:buChar char="•"/>
              <a:defRPr/>
            </a:pPr>
            <a:r>
              <a:rPr lang="en-US" dirty="0" smtClean="0"/>
              <a:t>Support through for example: personal assistant, special </a:t>
            </a:r>
            <a:r>
              <a:rPr lang="en-US" dirty="0" err="1" smtClean="0"/>
              <a:t>grouphomes</a:t>
            </a:r>
            <a:r>
              <a:rPr lang="en-US" dirty="0" smtClean="0"/>
              <a:t> or daily activities</a:t>
            </a:r>
            <a:endParaRPr lang="en-US" dirty="0"/>
          </a:p>
        </p:txBody>
      </p:sp>
      <p:sp>
        <p:nvSpPr>
          <p:cNvPr id="15" name="Text Box 8"/>
          <p:cNvSpPr txBox="1">
            <a:spLocks noChangeArrowheads="1"/>
          </p:cNvSpPr>
          <p:nvPr/>
        </p:nvSpPr>
        <p:spPr bwMode="auto">
          <a:xfrm>
            <a:off x="3546521" y="1268413"/>
            <a:ext cx="2249615" cy="376238"/>
          </a:xfrm>
          <a:prstGeom prst="rect">
            <a:avLst/>
          </a:prstGeom>
          <a:gradFill rotWithShape="1">
            <a:gsLst>
              <a:gs pos="0">
                <a:schemeClr val="accent2"/>
              </a:gs>
              <a:gs pos="100000">
                <a:schemeClr val="accent2">
                  <a:gamma/>
                  <a:tint val="24314"/>
                  <a:invGamma/>
                </a:schemeClr>
              </a:gs>
            </a:gsLst>
            <a:lin ang="5400000" scaled="1"/>
          </a:gradFill>
          <a:ln w="9525">
            <a:solidFill>
              <a:schemeClr val="tx1"/>
            </a:solidFill>
            <a:miter lim="800000"/>
            <a:headEnd/>
            <a:tailEnd/>
          </a:ln>
          <a:effectLst/>
        </p:spPr>
        <p:txBody>
          <a:bodyPr wrap="square">
            <a:spAutoFit/>
          </a:bodyPr>
          <a:lstStyle/>
          <a:p>
            <a:pPr>
              <a:spcBef>
                <a:spcPct val="50000"/>
              </a:spcBef>
              <a:defRPr/>
            </a:pPr>
            <a:r>
              <a:rPr lang="en-US" b="1" dirty="0"/>
              <a:t>MUNICIPALITY</a:t>
            </a:r>
          </a:p>
        </p:txBody>
      </p:sp>
      <p:sp>
        <p:nvSpPr>
          <p:cNvPr id="18" name="Line 16"/>
          <p:cNvSpPr>
            <a:spLocks noChangeShapeType="1"/>
          </p:cNvSpPr>
          <p:nvPr/>
        </p:nvSpPr>
        <p:spPr bwMode="auto">
          <a:xfrm>
            <a:off x="899592" y="1883569"/>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20" name="Line 18"/>
          <p:cNvSpPr>
            <a:spLocks noChangeShapeType="1"/>
          </p:cNvSpPr>
          <p:nvPr/>
        </p:nvSpPr>
        <p:spPr bwMode="auto">
          <a:xfrm>
            <a:off x="4643438" y="1700214"/>
            <a:ext cx="647700" cy="1223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22" name="Text Box 21"/>
          <p:cNvSpPr txBox="1">
            <a:spLocks noChangeArrowheads="1"/>
          </p:cNvSpPr>
          <p:nvPr/>
        </p:nvSpPr>
        <p:spPr bwMode="auto">
          <a:xfrm>
            <a:off x="6377333" y="1268414"/>
            <a:ext cx="2016125" cy="376237"/>
          </a:xfrm>
          <a:prstGeom prst="rect">
            <a:avLst/>
          </a:prstGeom>
          <a:gradFill rotWithShape="1">
            <a:gsLst>
              <a:gs pos="0">
                <a:srgbClr val="CC9900"/>
              </a:gs>
              <a:gs pos="100000">
                <a:srgbClr val="E8D18B"/>
              </a:gs>
            </a:gsLst>
            <a:lin ang="5400000" scaled="1"/>
          </a:gradFill>
          <a:ln w="9525">
            <a:solidFill>
              <a:schemeClr val="tx1"/>
            </a:solidFill>
            <a:miter lim="800000"/>
            <a:headEnd/>
            <a:tailEnd/>
          </a:ln>
        </p:spPr>
        <p:txBody>
          <a:bodyPr>
            <a:spAutoFit/>
          </a:bodyPr>
          <a:lstStyle>
            <a:lvl1pPr eaLnBrk="0" hangingPunct="0">
              <a:spcBef>
                <a:spcPct val="20000"/>
              </a:spcBef>
              <a:buFont typeface="Wingdings" pitchFamily="2" charset="2"/>
              <a:buChar char="§"/>
              <a:defRPr sz="2800">
                <a:solidFill>
                  <a:schemeClr val="tx1"/>
                </a:solidFill>
                <a:latin typeface="Verdana" pitchFamily="34" charset="0"/>
              </a:defRPr>
            </a:lvl1pPr>
            <a:lvl2pPr marL="742950" indent="-285750" eaLnBrk="0" hangingPunct="0">
              <a:spcBef>
                <a:spcPct val="20000"/>
              </a:spcBef>
              <a:buChar char="–"/>
              <a:defRPr sz="2600">
                <a:solidFill>
                  <a:schemeClr val="tx1"/>
                </a:solidFill>
                <a:latin typeface="Verdana" pitchFamily="34" charset="0"/>
              </a:defRPr>
            </a:lvl2pPr>
            <a:lvl3pPr marL="1143000" indent="-228600" eaLnBrk="0" hangingPunct="0">
              <a:spcBef>
                <a:spcPct val="20000"/>
              </a:spcBef>
              <a:buFont typeface="Wingdings" pitchFamily="2" charset="2"/>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eaLnBrk="1" hangingPunct="1">
              <a:spcBef>
                <a:spcPct val="50000"/>
              </a:spcBef>
              <a:buFontTx/>
              <a:buNone/>
            </a:pPr>
            <a:r>
              <a:rPr lang="sv-SE" altLang="sv-SE" sz="1800" b="1" dirty="0">
                <a:latin typeface="Arial" charset="0"/>
              </a:rPr>
              <a:t>GOVERNMENT</a:t>
            </a:r>
          </a:p>
        </p:txBody>
      </p:sp>
      <p:sp>
        <p:nvSpPr>
          <p:cNvPr id="23" name="Text Box 23"/>
          <p:cNvSpPr txBox="1">
            <a:spLocks noChangeArrowheads="1"/>
          </p:cNvSpPr>
          <p:nvPr/>
        </p:nvSpPr>
        <p:spPr bwMode="auto">
          <a:xfrm>
            <a:off x="6877050" y="1821656"/>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Verdana" pitchFamily="34" charset="0"/>
              </a:defRPr>
            </a:lvl1pPr>
            <a:lvl2pPr marL="742950" indent="-285750" eaLnBrk="0" hangingPunct="0">
              <a:spcBef>
                <a:spcPct val="20000"/>
              </a:spcBef>
              <a:buChar char="–"/>
              <a:defRPr sz="2600">
                <a:solidFill>
                  <a:schemeClr val="tx1"/>
                </a:solidFill>
                <a:latin typeface="Verdana" pitchFamily="34" charset="0"/>
              </a:defRPr>
            </a:lvl2pPr>
            <a:lvl3pPr marL="1143000" indent="-228600" eaLnBrk="0" hangingPunct="0">
              <a:spcBef>
                <a:spcPct val="20000"/>
              </a:spcBef>
              <a:buFont typeface="Wingdings" pitchFamily="2" charset="2"/>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eaLnBrk="1" hangingPunct="1">
              <a:spcBef>
                <a:spcPct val="50000"/>
              </a:spcBef>
              <a:buFontTx/>
              <a:buNone/>
            </a:pPr>
            <a:endParaRPr lang="en-US" altLang="sv-SE" sz="1800">
              <a:latin typeface="Arial" charset="0"/>
            </a:endParaRPr>
          </a:p>
        </p:txBody>
      </p:sp>
      <p:sp>
        <p:nvSpPr>
          <p:cNvPr id="24" name="Text Box 24"/>
          <p:cNvSpPr txBox="1">
            <a:spLocks noChangeArrowheads="1"/>
          </p:cNvSpPr>
          <p:nvPr/>
        </p:nvSpPr>
        <p:spPr bwMode="auto">
          <a:xfrm>
            <a:off x="6443662" y="2165350"/>
            <a:ext cx="2159000" cy="650875"/>
          </a:xfrm>
          <a:prstGeom prst="rect">
            <a:avLst/>
          </a:prstGeom>
          <a:gradFill rotWithShape="1">
            <a:gsLst>
              <a:gs pos="0">
                <a:srgbClr val="CC9900"/>
              </a:gs>
              <a:gs pos="100000">
                <a:srgbClr val="E6CD83"/>
              </a:gs>
            </a:gsLst>
            <a:lin ang="5400000" scaled="1"/>
          </a:gradFill>
          <a:ln w="9525">
            <a:solidFill>
              <a:schemeClr val="tx1"/>
            </a:solidFill>
            <a:miter lim="800000"/>
            <a:headEnd/>
            <a:tailEnd/>
          </a:ln>
        </p:spPr>
        <p:txBody>
          <a:bodyPr>
            <a:spAutoFit/>
          </a:bodyPr>
          <a:lstStyle>
            <a:lvl1pPr eaLnBrk="0" hangingPunct="0">
              <a:spcBef>
                <a:spcPct val="20000"/>
              </a:spcBef>
              <a:buFont typeface="Wingdings" pitchFamily="2" charset="2"/>
              <a:buChar char="§"/>
              <a:defRPr sz="2800">
                <a:solidFill>
                  <a:schemeClr val="tx1"/>
                </a:solidFill>
                <a:latin typeface="Verdana" pitchFamily="34" charset="0"/>
              </a:defRPr>
            </a:lvl1pPr>
            <a:lvl2pPr marL="742950" indent="-285750" eaLnBrk="0" hangingPunct="0">
              <a:spcBef>
                <a:spcPct val="20000"/>
              </a:spcBef>
              <a:buChar char="–"/>
              <a:defRPr sz="2600">
                <a:solidFill>
                  <a:schemeClr val="tx1"/>
                </a:solidFill>
                <a:latin typeface="Verdana" pitchFamily="34" charset="0"/>
              </a:defRPr>
            </a:lvl2pPr>
            <a:lvl3pPr marL="1143000" indent="-228600" eaLnBrk="0" hangingPunct="0">
              <a:spcBef>
                <a:spcPct val="20000"/>
              </a:spcBef>
              <a:buFont typeface="Wingdings" pitchFamily="2" charset="2"/>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eaLnBrk="1" hangingPunct="1">
              <a:spcBef>
                <a:spcPct val="50000"/>
              </a:spcBef>
              <a:buFontTx/>
              <a:buNone/>
            </a:pPr>
            <a:r>
              <a:rPr lang="en-US" altLang="sv-SE" sz="1800" dirty="0">
                <a:latin typeface="Arial" charset="0"/>
              </a:rPr>
              <a:t>Special care allowance</a:t>
            </a:r>
          </a:p>
        </p:txBody>
      </p:sp>
      <p:sp>
        <p:nvSpPr>
          <p:cNvPr id="25" name="Line 25"/>
          <p:cNvSpPr>
            <a:spLocks noChangeShapeType="1"/>
          </p:cNvSpPr>
          <p:nvPr/>
        </p:nvSpPr>
        <p:spPr bwMode="auto">
          <a:xfrm>
            <a:off x="7365642" y="1700213"/>
            <a:ext cx="0" cy="3667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26" name="Text Box 24"/>
          <p:cNvSpPr txBox="1">
            <a:spLocks noChangeArrowheads="1"/>
          </p:cNvSpPr>
          <p:nvPr/>
        </p:nvSpPr>
        <p:spPr bwMode="auto">
          <a:xfrm>
            <a:off x="3992167" y="5605785"/>
            <a:ext cx="3607938" cy="369332"/>
          </a:xfrm>
          <a:prstGeom prst="rect">
            <a:avLst/>
          </a:prstGeom>
          <a:solidFill>
            <a:srgbClr val="FF99FF"/>
          </a:solidFill>
          <a:ln w="9525">
            <a:solidFill>
              <a:schemeClr val="tx1"/>
            </a:solidFill>
            <a:miter lim="800000"/>
            <a:headEnd/>
            <a:tailEnd/>
          </a:ln>
        </p:spPr>
        <p:txBody>
          <a:bodyPr wrap="square">
            <a:spAutoFit/>
          </a:bodyPr>
          <a:lstStyle>
            <a:lvl1pPr eaLnBrk="0" hangingPunct="0">
              <a:spcBef>
                <a:spcPct val="20000"/>
              </a:spcBef>
              <a:buFont typeface="Wingdings" pitchFamily="2" charset="2"/>
              <a:buChar char="§"/>
              <a:defRPr sz="2800">
                <a:solidFill>
                  <a:schemeClr val="tx1"/>
                </a:solidFill>
                <a:latin typeface="Verdana" pitchFamily="34" charset="0"/>
              </a:defRPr>
            </a:lvl1pPr>
            <a:lvl2pPr marL="742950" indent="-285750" eaLnBrk="0" hangingPunct="0">
              <a:spcBef>
                <a:spcPct val="20000"/>
              </a:spcBef>
              <a:buChar char="–"/>
              <a:defRPr sz="2600">
                <a:solidFill>
                  <a:schemeClr val="tx1"/>
                </a:solidFill>
                <a:latin typeface="Verdana" pitchFamily="34" charset="0"/>
              </a:defRPr>
            </a:lvl2pPr>
            <a:lvl3pPr marL="1143000" indent="-228600" eaLnBrk="0" hangingPunct="0">
              <a:spcBef>
                <a:spcPct val="20000"/>
              </a:spcBef>
              <a:buFont typeface="Wingdings" pitchFamily="2" charset="2"/>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eaLnBrk="1" hangingPunct="1">
              <a:spcBef>
                <a:spcPct val="50000"/>
              </a:spcBef>
              <a:buFontTx/>
              <a:buNone/>
            </a:pPr>
            <a:r>
              <a:rPr lang="en-US" altLang="sv-SE" sz="1800" b="1" dirty="0" smtClean="0">
                <a:latin typeface="Arial" charset="0"/>
              </a:rPr>
              <a:t>Private practices</a:t>
            </a:r>
            <a:endParaRPr lang="en-US" altLang="sv-SE" sz="1800" b="1" dirty="0">
              <a:latin typeface="Arial" charset="0"/>
            </a:endParaRPr>
          </a:p>
        </p:txBody>
      </p:sp>
      <p:sp>
        <p:nvSpPr>
          <p:cNvPr id="27" name="Text Box 6"/>
          <p:cNvSpPr txBox="1">
            <a:spLocks noChangeArrowheads="1"/>
          </p:cNvSpPr>
          <p:nvPr/>
        </p:nvSpPr>
        <p:spPr bwMode="auto">
          <a:xfrm>
            <a:off x="1835696" y="2499136"/>
            <a:ext cx="1547071" cy="3000821"/>
          </a:xfrm>
          <a:prstGeom prst="rect">
            <a:avLst/>
          </a:prstGeom>
          <a:gradFill rotWithShape="1">
            <a:gsLst>
              <a:gs pos="0">
                <a:schemeClr val="accent1"/>
              </a:gs>
              <a:gs pos="100000">
                <a:schemeClr val="accent1">
                  <a:gamma/>
                  <a:tint val="45490"/>
                  <a:invGamma/>
                </a:schemeClr>
              </a:gs>
            </a:gsLst>
            <a:lin ang="5400000" scaled="1"/>
          </a:gradFill>
          <a:ln w="9525">
            <a:solidFill>
              <a:schemeClr val="tx1"/>
            </a:solidFill>
            <a:miter lim="800000"/>
            <a:headEnd/>
            <a:tailEnd/>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altLang="sv-SE" b="1" dirty="0" smtClean="0"/>
              <a:t>Psychiatric centers</a:t>
            </a:r>
          </a:p>
          <a:p>
            <a:pPr eaLnBrk="1" hangingPunct="1">
              <a:spcBef>
                <a:spcPct val="50000"/>
              </a:spcBef>
              <a:defRPr/>
            </a:pPr>
            <a:endParaRPr lang="en-US" altLang="sv-SE" b="1" dirty="0"/>
          </a:p>
          <a:p>
            <a:pPr eaLnBrk="1" hangingPunct="1">
              <a:spcBef>
                <a:spcPct val="50000"/>
              </a:spcBef>
              <a:defRPr/>
            </a:pPr>
            <a:r>
              <a:rPr lang="en-US" altLang="sv-SE" dirty="0" smtClean="0"/>
              <a:t>Diagnose </a:t>
            </a:r>
            <a:r>
              <a:rPr lang="en-US" altLang="sv-SE" dirty="0" err="1" smtClean="0"/>
              <a:t>Assesments</a:t>
            </a:r>
            <a:r>
              <a:rPr lang="en-US" altLang="sv-SE" dirty="0" smtClean="0"/>
              <a:t>/Medicine, </a:t>
            </a:r>
            <a:r>
              <a:rPr lang="en-US" altLang="sv-SE" dirty="0" err="1"/>
              <a:t>P</a:t>
            </a:r>
            <a:r>
              <a:rPr lang="en-US" altLang="sv-SE" dirty="0" err="1" smtClean="0"/>
              <a:t>syciatric</a:t>
            </a:r>
            <a:r>
              <a:rPr lang="en-US" altLang="sv-SE" dirty="0" smtClean="0"/>
              <a:t> treatment</a:t>
            </a:r>
            <a:endParaRPr lang="en-US" altLang="sv-SE" dirty="0"/>
          </a:p>
          <a:p>
            <a:pPr eaLnBrk="1" hangingPunct="1">
              <a:spcBef>
                <a:spcPct val="50000"/>
              </a:spcBef>
              <a:defRPr/>
            </a:pPr>
            <a:endParaRPr lang="en-US" altLang="sv-SE" dirty="0" smtClean="0"/>
          </a:p>
        </p:txBody>
      </p:sp>
      <p:sp>
        <p:nvSpPr>
          <p:cNvPr id="28" name="Line 19"/>
          <p:cNvSpPr>
            <a:spLocks noChangeShapeType="1"/>
          </p:cNvSpPr>
          <p:nvPr/>
        </p:nvSpPr>
        <p:spPr bwMode="auto">
          <a:xfrm flipH="1" flipV="1">
            <a:off x="3429335" y="5222959"/>
            <a:ext cx="467769" cy="3145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29" name="Line 19"/>
          <p:cNvSpPr>
            <a:spLocks noChangeShapeType="1"/>
          </p:cNvSpPr>
          <p:nvPr/>
        </p:nvSpPr>
        <p:spPr bwMode="auto">
          <a:xfrm flipH="1" flipV="1">
            <a:off x="6122949" y="5345177"/>
            <a:ext cx="0" cy="2170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0" name="Line 16"/>
          <p:cNvSpPr>
            <a:spLocks noChangeShapeType="1"/>
          </p:cNvSpPr>
          <p:nvPr/>
        </p:nvSpPr>
        <p:spPr bwMode="auto">
          <a:xfrm>
            <a:off x="2070272" y="1821656"/>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2" name="textruta 1"/>
          <p:cNvSpPr txBox="1"/>
          <p:nvPr/>
        </p:nvSpPr>
        <p:spPr>
          <a:xfrm>
            <a:off x="1831610" y="225514"/>
            <a:ext cx="5623655" cy="646331"/>
          </a:xfrm>
          <a:prstGeom prst="rect">
            <a:avLst/>
          </a:prstGeom>
          <a:noFill/>
        </p:spPr>
        <p:txBody>
          <a:bodyPr wrap="none" rtlCol="0">
            <a:spAutoFit/>
          </a:bodyPr>
          <a:lstStyle/>
          <a:p>
            <a:r>
              <a:rPr lang="sv-SE" sz="3600" b="1" dirty="0" smtClean="0"/>
              <a:t>Support from </a:t>
            </a:r>
            <a:r>
              <a:rPr lang="sv-SE" sz="3600" b="1" dirty="0" err="1" smtClean="0"/>
              <a:t>society</a:t>
            </a:r>
            <a:endParaRPr lang="sv-SE" sz="3600" b="1" dirty="0"/>
          </a:p>
        </p:txBody>
      </p:sp>
    </p:spTree>
    <p:extLst>
      <p:ext uri="{BB962C8B-B14F-4D97-AF65-F5344CB8AC3E}">
        <p14:creationId xmlns:p14="http://schemas.microsoft.com/office/powerpoint/2010/main" val="855964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1+#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1+#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20" grpId="0" animBg="1"/>
      <p:bldP spid="22"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4499992" y="3037167"/>
            <a:ext cx="3824639" cy="1692771"/>
          </a:xfrm>
          <a:prstGeom prst="rect">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path path="circle">
              <a:fillToRect l="100000" t="100000"/>
            </a:path>
            <a:tileRect r="-100000" b="-100000"/>
          </a:gradFill>
          <a:ln w="9525">
            <a:solidFill>
              <a:schemeClr val="tx1"/>
            </a:solidFill>
            <a:miter lim="800000"/>
            <a:headEnd/>
            <a:tailEnd/>
          </a:ln>
          <a:effectLst/>
        </p:spPr>
        <p:txBody>
          <a:bodyPr wrap="square">
            <a:spAutoFit/>
          </a:bodyPr>
          <a:lstStyle/>
          <a:p>
            <a:pPr>
              <a:spcBef>
                <a:spcPct val="50000"/>
              </a:spcBef>
              <a:defRPr/>
            </a:pPr>
            <a:r>
              <a:rPr lang="en-US" b="1" dirty="0" err="1" smtClean="0"/>
              <a:t>Autismcenter</a:t>
            </a:r>
            <a:r>
              <a:rPr lang="en-US" b="1" dirty="0" smtClean="0"/>
              <a:t> for</a:t>
            </a:r>
            <a:br>
              <a:rPr lang="en-US" b="1" dirty="0" smtClean="0"/>
            </a:br>
            <a:r>
              <a:rPr lang="en-US" b="1" dirty="0" smtClean="0"/>
              <a:t>children ASD+MR </a:t>
            </a:r>
            <a:r>
              <a:rPr lang="en-US" sz="1400" b="1" dirty="0" smtClean="0"/>
              <a:t>(7 – 18years old)</a:t>
            </a:r>
            <a:r>
              <a:rPr lang="en-US" sz="1400" b="1" dirty="0"/>
              <a:t/>
            </a:r>
            <a:br>
              <a:rPr lang="en-US" sz="1400" b="1" dirty="0"/>
            </a:br>
            <a:r>
              <a:rPr lang="en-US" dirty="0" smtClean="0"/>
              <a:t>Individual support and interventions</a:t>
            </a:r>
            <a:br>
              <a:rPr lang="en-US" dirty="0" smtClean="0"/>
            </a:br>
            <a:r>
              <a:rPr lang="en-US" dirty="0" smtClean="0"/>
              <a:t>Education- and support groups</a:t>
            </a:r>
            <a:endParaRPr lang="en-US" dirty="0"/>
          </a:p>
        </p:txBody>
      </p:sp>
      <p:sp>
        <p:nvSpPr>
          <p:cNvPr id="11" name="Text Box 7"/>
          <p:cNvSpPr txBox="1">
            <a:spLocks noChangeArrowheads="1"/>
          </p:cNvSpPr>
          <p:nvPr/>
        </p:nvSpPr>
        <p:spPr bwMode="auto">
          <a:xfrm>
            <a:off x="2296114" y="1731780"/>
            <a:ext cx="4407755" cy="1138773"/>
          </a:xfrm>
          <a:prstGeom prst="rect">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path path="circle">
              <a:fillToRect l="100000" t="100000"/>
            </a:path>
            <a:tileRect r="-100000" b="-100000"/>
          </a:gradFill>
          <a:ln w="9525">
            <a:solidFill>
              <a:schemeClr val="tx1"/>
            </a:solidFill>
            <a:miter lim="800000"/>
            <a:headEnd/>
            <a:tailEnd/>
          </a:ln>
          <a:effectLst/>
        </p:spPr>
        <p:txBody>
          <a:bodyPr wrap="square">
            <a:spAutoFit/>
          </a:bodyPr>
          <a:lstStyle/>
          <a:p>
            <a:pPr>
              <a:spcBef>
                <a:spcPct val="50000"/>
              </a:spcBef>
              <a:defRPr/>
            </a:pPr>
            <a:r>
              <a:rPr lang="en-US" b="1" dirty="0" err="1" smtClean="0"/>
              <a:t>Autismcenter</a:t>
            </a:r>
            <a:r>
              <a:rPr lang="en-US" b="1" dirty="0" smtClean="0"/>
              <a:t> for small children </a:t>
            </a:r>
            <a:r>
              <a:rPr lang="en-US" sz="1400" b="1" dirty="0" smtClean="0"/>
              <a:t>(0-6 years old)</a:t>
            </a:r>
            <a:r>
              <a:rPr lang="en-US" b="1" dirty="0" smtClean="0"/>
              <a:t/>
            </a:r>
            <a:br>
              <a:rPr lang="en-US" b="1" dirty="0" smtClean="0"/>
            </a:br>
            <a:r>
              <a:rPr lang="en-US" dirty="0" err="1" smtClean="0"/>
              <a:t>Individualsupport</a:t>
            </a:r>
            <a:r>
              <a:rPr lang="en-US" dirty="0" smtClean="0"/>
              <a:t> and interventions</a:t>
            </a:r>
            <a:r>
              <a:rPr lang="en-US" dirty="0"/>
              <a:t/>
            </a:r>
            <a:br>
              <a:rPr lang="en-US" dirty="0"/>
            </a:br>
            <a:r>
              <a:rPr lang="en-US" dirty="0" smtClean="0"/>
              <a:t>Education- and </a:t>
            </a:r>
            <a:r>
              <a:rPr lang="en-US" dirty="0" err="1" smtClean="0"/>
              <a:t>supportgroups</a:t>
            </a:r>
            <a:endParaRPr lang="en-US" dirty="0"/>
          </a:p>
        </p:txBody>
      </p:sp>
      <p:sp>
        <p:nvSpPr>
          <p:cNvPr id="12" name="Text Box 7"/>
          <p:cNvSpPr txBox="1">
            <a:spLocks noChangeArrowheads="1"/>
          </p:cNvSpPr>
          <p:nvPr/>
        </p:nvSpPr>
        <p:spPr bwMode="auto">
          <a:xfrm>
            <a:off x="4499993" y="4601353"/>
            <a:ext cx="3824638" cy="1477328"/>
          </a:xfrm>
          <a:prstGeom prst="rect">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path path="circle">
              <a:fillToRect l="100000" t="100000"/>
            </a:path>
            <a:tileRect r="-100000" b="-100000"/>
          </a:gradFill>
          <a:ln w="9525">
            <a:solidFill>
              <a:schemeClr val="tx1"/>
            </a:solidFill>
            <a:miter lim="800000"/>
            <a:headEnd/>
            <a:tailEnd/>
          </a:ln>
          <a:effectLst/>
        </p:spPr>
        <p:txBody>
          <a:bodyPr wrap="square">
            <a:spAutoFit/>
          </a:bodyPr>
          <a:lstStyle/>
          <a:p>
            <a:pPr>
              <a:spcBef>
                <a:spcPct val="50000"/>
              </a:spcBef>
              <a:defRPr/>
            </a:pPr>
            <a:r>
              <a:rPr lang="en-US" b="1" dirty="0" err="1" smtClean="0"/>
              <a:t>Autismcenter</a:t>
            </a:r>
            <a:r>
              <a:rPr lang="en-US" b="1" dirty="0" smtClean="0"/>
              <a:t> for adults</a:t>
            </a:r>
            <a:br>
              <a:rPr lang="en-US" b="1" dirty="0" smtClean="0"/>
            </a:br>
            <a:r>
              <a:rPr lang="en-US" b="1" dirty="0" smtClean="0"/>
              <a:t>ASD + MR </a:t>
            </a:r>
            <a:r>
              <a:rPr lang="en-US" b="1" dirty="0"/>
              <a:t/>
            </a:r>
            <a:br>
              <a:rPr lang="en-US" b="1" dirty="0"/>
            </a:br>
            <a:r>
              <a:rPr lang="en-US" dirty="0" smtClean="0"/>
              <a:t>Individual support and interventions</a:t>
            </a:r>
            <a:br>
              <a:rPr lang="en-US" dirty="0" smtClean="0"/>
            </a:br>
            <a:r>
              <a:rPr lang="en-US" dirty="0" smtClean="0"/>
              <a:t>Education- and </a:t>
            </a:r>
            <a:r>
              <a:rPr lang="en-US" dirty="0" err="1" smtClean="0"/>
              <a:t>suppportgroups</a:t>
            </a:r>
            <a:endParaRPr lang="en-US" dirty="0"/>
          </a:p>
        </p:txBody>
      </p:sp>
      <p:sp>
        <p:nvSpPr>
          <p:cNvPr id="6" name="Text Box 7"/>
          <p:cNvSpPr txBox="1">
            <a:spLocks noChangeArrowheads="1"/>
          </p:cNvSpPr>
          <p:nvPr/>
        </p:nvSpPr>
        <p:spPr bwMode="auto">
          <a:xfrm>
            <a:off x="1180187" y="4605849"/>
            <a:ext cx="3168351" cy="1477328"/>
          </a:xfrm>
          <a:prstGeom prst="rect">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path path="circle">
              <a:fillToRect l="100000" t="100000"/>
            </a:path>
            <a:tileRect r="-100000" b="-100000"/>
          </a:gradFill>
          <a:ln w="9525">
            <a:solidFill>
              <a:schemeClr val="tx1"/>
            </a:solidFill>
            <a:miter lim="800000"/>
            <a:headEnd/>
            <a:tailEnd/>
          </a:ln>
          <a:effectLst/>
        </p:spPr>
        <p:txBody>
          <a:bodyPr wrap="square">
            <a:spAutoFit/>
          </a:bodyPr>
          <a:lstStyle/>
          <a:p>
            <a:pPr>
              <a:spcBef>
                <a:spcPct val="50000"/>
              </a:spcBef>
              <a:defRPr/>
            </a:pPr>
            <a:r>
              <a:rPr lang="en-US" b="1" dirty="0" err="1" smtClean="0"/>
              <a:t>Aspergercenter</a:t>
            </a:r>
            <a:r>
              <a:rPr lang="en-US" b="1" dirty="0"/>
              <a:t> </a:t>
            </a:r>
            <a:r>
              <a:rPr lang="en-US" b="1" dirty="0" smtClean="0"/>
              <a:t>for adults </a:t>
            </a:r>
            <a:br>
              <a:rPr lang="en-US" b="1" dirty="0" smtClean="0"/>
            </a:br>
            <a:r>
              <a:rPr lang="en-US" dirty="0" smtClean="0"/>
              <a:t>Education- </a:t>
            </a:r>
            <a:r>
              <a:rPr lang="en-US" dirty="0"/>
              <a:t>and support </a:t>
            </a:r>
            <a:r>
              <a:rPr lang="en-US" dirty="0" smtClean="0"/>
              <a:t>groups</a:t>
            </a:r>
            <a:r>
              <a:rPr lang="en-US" dirty="0"/>
              <a:t/>
            </a:r>
            <a:br>
              <a:rPr lang="en-US" dirty="0"/>
            </a:br>
            <a:endParaRPr lang="en-US" dirty="0" smtClean="0"/>
          </a:p>
        </p:txBody>
      </p:sp>
      <p:sp>
        <p:nvSpPr>
          <p:cNvPr id="7" name="Text Box 7"/>
          <p:cNvSpPr txBox="1">
            <a:spLocks noChangeArrowheads="1"/>
          </p:cNvSpPr>
          <p:nvPr/>
        </p:nvSpPr>
        <p:spPr bwMode="auto">
          <a:xfrm>
            <a:off x="1155132" y="3057744"/>
            <a:ext cx="3218463" cy="1477328"/>
          </a:xfrm>
          <a:prstGeom prst="rect">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path path="circle">
              <a:fillToRect l="100000" t="100000"/>
            </a:path>
            <a:tileRect r="-100000" b="-100000"/>
          </a:gradFill>
          <a:ln w="9525">
            <a:solidFill>
              <a:srgbClr val="7030A0"/>
            </a:solidFill>
            <a:miter lim="800000"/>
            <a:headEnd/>
            <a:tailEnd/>
          </a:ln>
          <a:effectLst/>
        </p:spPr>
        <p:txBody>
          <a:bodyPr wrap="square">
            <a:spAutoFit/>
          </a:bodyPr>
          <a:lstStyle/>
          <a:p>
            <a:pPr>
              <a:spcBef>
                <a:spcPct val="50000"/>
              </a:spcBef>
              <a:defRPr/>
            </a:pPr>
            <a:r>
              <a:rPr lang="en-US" b="1" dirty="0" err="1" smtClean="0"/>
              <a:t>Aspergercenter</a:t>
            </a:r>
            <a:r>
              <a:rPr lang="en-US" b="1" dirty="0" smtClean="0"/>
              <a:t> for</a:t>
            </a:r>
            <a:br>
              <a:rPr lang="en-US" b="1" dirty="0" smtClean="0"/>
            </a:br>
            <a:r>
              <a:rPr lang="en-US" b="1" dirty="0" smtClean="0"/>
              <a:t>children </a:t>
            </a:r>
            <a:r>
              <a:rPr lang="en-US" sz="1400" b="1" dirty="0" smtClean="0"/>
              <a:t>(7– 18 years old)</a:t>
            </a:r>
            <a:r>
              <a:rPr lang="en-US" sz="1400" b="1" dirty="0"/>
              <a:t/>
            </a:r>
            <a:br>
              <a:rPr lang="en-US" sz="1400" b="1" dirty="0"/>
            </a:br>
            <a:r>
              <a:rPr lang="en-US" dirty="0" smtClean="0"/>
              <a:t>Education- and support groups</a:t>
            </a:r>
            <a:br>
              <a:rPr lang="en-US" dirty="0" smtClean="0"/>
            </a:br>
            <a:endParaRPr lang="en-US" dirty="0" smtClean="0"/>
          </a:p>
        </p:txBody>
      </p:sp>
      <p:sp>
        <p:nvSpPr>
          <p:cNvPr id="8" name="Text Box 7"/>
          <p:cNvSpPr txBox="1">
            <a:spLocks noChangeArrowheads="1"/>
          </p:cNvSpPr>
          <p:nvPr/>
        </p:nvSpPr>
        <p:spPr bwMode="auto">
          <a:xfrm>
            <a:off x="843458" y="1931834"/>
            <a:ext cx="545625" cy="369332"/>
          </a:xfrm>
          <a:prstGeom prst="rect">
            <a:avLst/>
          </a:prstGeom>
          <a:solidFill>
            <a:schemeClr val="accent2">
              <a:lumMod val="60000"/>
              <a:lumOff val="40000"/>
            </a:schemeClr>
          </a:solidFill>
          <a:ln w="9525">
            <a:solidFill>
              <a:schemeClr val="tx1"/>
            </a:solidFill>
            <a:miter lim="800000"/>
            <a:headEnd/>
            <a:tailEnd/>
          </a:ln>
          <a:effectLst/>
        </p:spPr>
        <p:txBody>
          <a:bodyPr wrap="square">
            <a:spAutoFit/>
          </a:bodyPr>
          <a:lstStyle/>
          <a:p>
            <a:pPr>
              <a:spcBef>
                <a:spcPct val="50000"/>
              </a:spcBef>
              <a:defRPr/>
            </a:pPr>
            <a:r>
              <a:rPr lang="en-US" b="1" dirty="0" smtClean="0"/>
              <a:t>HC</a:t>
            </a:r>
            <a:endParaRPr lang="en-US" b="1" dirty="0"/>
          </a:p>
        </p:txBody>
      </p:sp>
      <p:sp>
        <p:nvSpPr>
          <p:cNvPr id="9" name="Text Box 7"/>
          <p:cNvSpPr txBox="1">
            <a:spLocks noChangeArrowheads="1"/>
          </p:cNvSpPr>
          <p:nvPr/>
        </p:nvSpPr>
        <p:spPr bwMode="auto">
          <a:xfrm>
            <a:off x="7488230" y="2004903"/>
            <a:ext cx="563914" cy="369332"/>
          </a:xfrm>
          <a:prstGeom prst="rect">
            <a:avLst/>
          </a:prstGeom>
          <a:solidFill>
            <a:schemeClr val="accent2">
              <a:lumMod val="60000"/>
              <a:lumOff val="40000"/>
            </a:schemeClr>
          </a:solidFill>
          <a:ln w="9525">
            <a:solidFill>
              <a:schemeClr val="tx1"/>
            </a:solidFill>
            <a:miter lim="800000"/>
            <a:headEnd/>
            <a:tailEnd/>
          </a:ln>
          <a:effectLst/>
        </p:spPr>
        <p:txBody>
          <a:bodyPr wrap="square">
            <a:spAutoFit/>
          </a:bodyPr>
          <a:lstStyle/>
          <a:p>
            <a:pPr>
              <a:spcBef>
                <a:spcPct val="50000"/>
              </a:spcBef>
              <a:defRPr/>
            </a:pPr>
            <a:r>
              <a:rPr lang="en-US" b="1" dirty="0" smtClean="0"/>
              <a:t>HC</a:t>
            </a:r>
            <a:endParaRPr lang="en-US" b="1" dirty="0"/>
          </a:p>
        </p:txBody>
      </p:sp>
      <p:sp>
        <p:nvSpPr>
          <p:cNvPr id="14" name="Text Box 7"/>
          <p:cNvSpPr txBox="1">
            <a:spLocks noChangeArrowheads="1"/>
          </p:cNvSpPr>
          <p:nvPr/>
        </p:nvSpPr>
        <p:spPr bwMode="auto">
          <a:xfrm>
            <a:off x="7519045" y="6115842"/>
            <a:ext cx="545625" cy="369332"/>
          </a:xfrm>
          <a:prstGeom prst="rect">
            <a:avLst/>
          </a:prstGeom>
          <a:solidFill>
            <a:schemeClr val="accent2">
              <a:lumMod val="60000"/>
              <a:lumOff val="40000"/>
            </a:schemeClr>
          </a:solidFill>
          <a:ln w="9525">
            <a:solidFill>
              <a:schemeClr val="tx1"/>
            </a:solidFill>
            <a:miter lim="800000"/>
            <a:headEnd/>
            <a:tailEnd/>
          </a:ln>
          <a:effectLst/>
        </p:spPr>
        <p:txBody>
          <a:bodyPr wrap="square">
            <a:spAutoFit/>
          </a:bodyPr>
          <a:lstStyle/>
          <a:p>
            <a:pPr>
              <a:spcBef>
                <a:spcPct val="50000"/>
              </a:spcBef>
              <a:defRPr/>
            </a:pPr>
            <a:r>
              <a:rPr lang="en-US" b="1" dirty="0" smtClean="0"/>
              <a:t>HC</a:t>
            </a:r>
            <a:endParaRPr lang="en-US" b="1" dirty="0"/>
          </a:p>
        </p:txBody>
      </p:sp>
      <p:sp>
        <p:nvSpPr>
          <p:cNvPr id="15" name="Text Box 7"/>
          <p:cNvSpPr txBox="1">
            <a:spLocks noChangeArrowheads="1"/>
          </p:cNvSpPr>
          <p:nvPr/>
        </p:nvSpPr>
        <p:spPr bwMode="auto">
          <a:xfrm>
            <a:off x="1358307" y="6213314"/>
            <a:ext cx="545625" cy="369332"/>
          </a:xfrm>
          <a:prstGeom prst="rect">
            <a:avLst/>
          </a:prstGeom>
          <a:solidFill>
            <a:schemeClr val="accent2">
              <a:lumMod val="60000"/>
              <a:lumOff val="40000"/>
            </a:schemeClr>
          </a:solidFill>
          <a:ln w="9525">
            <a:solidFill>
              <a:schemeClr val="tx1"/>
            </a:solidFill>
            <a:miter lim="800000"/>
            <a:headEnd/>
            <a:tailEnd/>
          </a:ln>
          <a:effectLst/>
        </p:spPr>
        <p:txBody>
          <a:bodyPr wrap="square">
            <a:spAutoFit/>
          </a:bodyPr>
          <a:lstStyle/>
          <a:p>
            <a:pPr>
              <a:spcBef>
                <a:spcPct val="50000"/>
              </a:spcBef>
              <a:defRPr/>
            </a:pPr>
            <a:r>
              <a:rPr lang="en-US" b="1" dirty="0" smtClean="0"/>
              <a:t>HC</a:t>
            </a:r>
            <a:endParaRPr lang="en-US" b="1" dirty="0"/>
          </a:p>
        </p:txBody>
      </p:sp>
      <p:sp>
        <p:nvSpPr>
          <p:cNvPr id="17" name="Text Box 7"/>
          <p:cNvSpPr txBox="1">
            <a:spLocks noChangeArrowheads="1"/>
          </p:cNvSpPr>
          <p:nvPr/>
        </p:nvSpPr>
        <p:spPr bwMode="auto">
          <a:xfrm>
            <a:off x="113140" y="4421183"/>
            <a:ext cx="545625" cy="369332"/>
          </a:xfrm>
          <a:prstGeom prst="rect">
            <a:avLst/>
          </a:prstGeom>
          <a:solidFill>
            <a:schemeClr val="accent2">
              <a:lumMod val="60000"/>
              <a:lumOff val="40000"/>
            </a:schemeClr>
          </a:solidFill>
          <a:ln w="9525">
            <a:solidFill>
              <a:schemeClr val="tx1"/>
            </a:solidFill>
            <a:miter lim="800000"/>
            <a:headEnd/>
            <a:tailEnd/>
          </a:ln>
          <a:effectLst/>
        </p:spPr>
        <p:txBody>
          <a:bodyPr wrap="square">
            <a:spAutoFit/>
          </a:bodyPr>
          <a:lstStyle/>
          <a:p>
            <a:pPr>
              <a:spcBef>
                <a:spcPct val="50000"/>
              </a:spcBef>
              <a:defRPr/>
            </a:pPr>
            <a:r>
              <a:rPr lang="en-US" b="1" dirty="0" smtClean="0"/>
              <a:t>HC</a:t>
            </a:r>
            <a:endParaRPr lang="en-US" b="1" dirty="0"/>
          </a:p>
        </p:txBody>
      </p:sp>
      <p:sp>
        <p:nvSpPr>
          <p:cNvPr id="18" name="Text Box 7"/>
          <p:cNvSpPr txBox="1">
            <a:spLocks noChangeArrowheads="1"/>
          </p:cNvSpPr>
          <p:nvPr/>
        </p:nvSpPr>
        <p:spPr bwMode="auto">
          <a:xfrm>
            <a:off x="8540656" y="4281520"/>
            <a:ext cx="545625" cy="369332"/>
          </a:xfrm>
          <a:prstGeom prst="rect">
            <a:avLst/>
          </a:prstGeom>
          <a:solidFill>
            <a:schemeClr val="accent2">
              <a:lumMod val="60000"/>
              <a:lumOff val="40000"/>
            </a:schemeClr>
          </a:solidFill>
          <a:ln w="9525">
            <a:solidFill>
              <a:schemeClr val="tx1"/>
            </a:solidFill>
            <a:miter lim="800000"/>
            <a:headEnd/>
            <a:tailEnd/>
          </a:ln>
          <a:effectLst/>
        </p:spPr>
        <p:txBody>
          <a:bodyPr wrap="square">
            <a:spAutoFit/>
          </a:bodyPr>
          <a:lstStyle/>
          <a:p>
            <a:pPr>
              <a:spcBef>
                <a:spcPct val="50000"/>
              </a:spcBef>
              <a:defRPr/>
            </a:pPr>
            <a:r>
              <a:rPr lang="en-US" b="1" dirty="0" smtClean="0"/>
              <a:t>HC</a:t>
            </a:r>
            <a:endParaRPr lang="en-US" b="1" dirty="0"/>
          </a:p>
        </p:txBody>
      </p:sp>
      <p:sp>
        <p:nvSpPr>
          <p:cNvPr id="20" name="Text Box 7"/>
          <p:cNvSpPr txBox="1">
            <a:spLocks noChangeArrowheads="1"/>
          </p:cNvSpPr>
          <p:nvPr/>
        </p:nvSpPr>
        <p:spPr bwMode="auto">
          <a:xfrm>
            <a:off x="2627784" y="6115842"/>
            <a:ext cx="3744416"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9525">
            <a:solidFill>
              <a:schemeClr val="tx1"/>
            </a:solidFill>
            <a:miter lim="800000"/>
            <a:headEnd/>
            <a:tailEnd/>
          </a:ln>
          <a:effectLst/>
        </p:spPr>
        <p:txBody>
          <a:bodyPr wrap="square">
            <a:spAutoFit/>
          </a:bodyPr>
          <a:lstStyle/>
          <a:p>
            <a:pPr>
              <a:spcBef>
                <a:spcPct val="50000"/>
              </a:spcBef>
              <a:defRPr/>
            </a:pPr>
            <a:r>
              <a:rPr lang="en-US" b="1" dirty="0" smtClean="0"/>
              <a:t>ADHD-</a:t>
            </a:r>
            <a:r>
              <a:rPr lang="en-US" b="1" dirty="0" err="1" smtClean="0"/>
              <a:t>centre</a:t>
            </a:r>
            <a:r>
              <a:rPr lang="en-US" b="1" dirty="0" smtClean="0"/>
              <a:t/>
            </a:r>
            <a:br>
              <a:rPr lang="en-US" b="1" dirty="0" smtClean="0"/>
            </a:br>
            <a:r>
              <a:rPr lang="en-US" dirty="0" smtClean="0"/>
              <a:t>Education- and </a:t>
            </a:r>
            <a:r>
              <a:rPr lang="en-US" dirty="0" err="1" smtClean="0"/>
              <a:t>supportgroups</a:t>
            </a:r>
            <a:endParaRPr lang="en-US" dirty="0"/>
          </a:p>
        </p:txBody>
      </p:sp>
      <p:sp>
        <p:nvSpPr>
          <p:cNvPr id="21" name="Text Box 7"/>
          <p:cNvSpPr txBox="1">
            <a:spLocks noChangeArrowheads="1"/>
          </p:cNvSpPr>
          <p:nvPr/>
        </p:nvSpPr>
        <p:spPr bwMode="auto">
          <a:xfrm>
            <a:off x="1543516" y="1081798"/>
            <a:ext cx="4171320" cy="461665"/>
          </a:xfrm>
          <a:prstGeom prst="rect">
            <a:avLst/>
          </a:prstGeom>
          <a:solidFill>
            <a:schemeClr val="accent5">
              <a:lumMod val="75000"/>
            </a:schemeClr>
          </a:solidFill>
          <a:ln w="9525">
            <a:solidFill>
              <a:schemeClr val="tx1"/>
            </a:solidFill>
            <a:miter lim="800000"/>
            <a:headEnd/>
            <a:tailEnd/>
          </a:ln>
          <a:effectLst/>
        </p:spPr>
        <p:txBody>
          <a:bodyPr wrap="square">
            <a:spAutoFit/>
          </a:bodyPr>
          <a:lstStyle/>
          <a:p>
            <a:pPr>
              <a:spcBef>
                <a:spcPct val="50000"/>
              </a:spcBef>
              <a:defRPr/>
            </a:pPr>
            <a:r>
              <a:rPr lang="en-US" sz="2400" b="1" dirty="0" smtClean="0"/>
              <a:t>Habilitation and Health</a:t>
            </a:r>
          </a:p>
        </p:txBody>
      </p:sp>
      <p:sp>
        <p:nvSpPr>
          <p:cNvPr id="22" name="Text Box 7"/>
          <p:cNvSpPr txBox="1">
            <a:spLocks noChangeArrowheads="1"/>
          </p:cNvSpPr>
          <p:nvPr/>
        </p:nvSpPr>
        <p:spPr bwMode="auto">
          <a:xfrm>
            <a:off x="5938319" y="1115846"/>
            <a:ext cx="2602337" cy="369332"/>
          </a:xfrm>
          <a:prstGeom prst="rect">
            <a:avLst/>
          </a:prstGeom>
          <a:solidFill>
            <a:schemeClr val="accent5">
              <a:lumMod val="75000"/>
            </a:schemeClr>
          </a:solidFill>
          <a:ln w="9525">
            <a:solidFill>
              <a:schemeClr val="tx1"/>
            </a:solidFill>
            <a:miter lim="800000"/>
            <a:headEnd/>
            <a:tailEnd/>
          </a:ln>
          <a:effectLst/>
        </p:spPr>
        <p:txBody>
          <a:bodyPr wrap="square">
            <a:spAutoFit/>
          </a:bodyPr>
          <a:lstStyle/>
          <a:p>
            <a:pPr>
              <a:spcBef>
                <a:spcPct val="50000"/>
              </a:spcBef>
              <a:defRPr/>
            </a:pPr>
            <a:r>
              <a:rPr lang="en-US" b="1" dirty="0" smtClean="0"/>
              <a:t>Central </a:t>
            </a:r>
            <a:r>
              <a:rPr lang="en-US" b="1" dirty="0" err="1" smtClean="0"/>
              <a:t>centres</a:t>
            </a:r>
            <a:r>
              <a:rPr lang="en-US" b="1" dirty="0" smtClean="0"/>
              <a:t>  </a:t>
            </a:r>
            <a:endParaRPr lang="en-US" dirty="0"/>
          </a:p>
        </p:txBody>
      </p:sp>
      <p:sp>
        <p:nvSpPr>
          <p:cNvPr id="23" name="Text Box 7"/>
          <p:cNvSpPr txBox="1">
            <a:spLocks noChangeArrowheads="1"/>
          </p:cNvSpPr>
          <p:nvPr/>
        </p:nvSpPr>
        <p:spPr bwMode="auto">
          <a:xfrm>
            <a:off x="113140" y="3105516"/>
            <a:ext cx="545625" cy="369332"/>
          </a:xfrm>
          <a:prstGeom prst="rect">
            <a:avLst/>
          </a:prstGeom>
          <a:solidFill>
            <a:schemeClr val="accent2">
              <a:lumMod val="60000"/>
              <a:lumOff val="40000"/>
            </a:schemeClr>
          </a:solidFill>
          <a:ln w="9525">
            <a:solidFill>
              <a:schemeClr val="tx1"/>
            </a:solidFill>
            <a:miter lim="800000"/>
            <a:headEnd/>
            <a:tailEnd/>
          </a:ln>
          <a:effectLst/>
        </p:spPr>
        <p:txBody>
          <a:bodyPr wrap="square">
            <a:spAutoFit/>
          </a:bodyPr>
          <a:lstStyle/>
          <a:p>
            <a:pPr>
              <a:spcBef>
                <a:spcPct val="50000"/>
              </a:spcBef>
              <a:defRPr/>
            </a:pPr>
            <a:r>
              <a:rPr lang="en-US" b="1" dirty="0" smtClean="0"/>
              <a:t>HC</a:t>
            </a:r>
            <a:endParaRPr lang="en-US" b="1" dirty="0"/>
          </a:p>
        </p:txBody>
      </p:sp>
      <p:sp>
        <p:nvSpPr>
          <p:cNvPr id="24" name="Text Box 7"/>
          <p:cNvSpPr txBox="1">
            <a:spLocks noChangeArrowheads="1"/>
          </p:cNvSpPr>
          <p:nvPr/>
        </p:nvSpPr>
        <p:spPr bwMode="auto">
          <a:xfrm>
            <a:off x="8522367" y="3207097"/>
            <a:ext cx="563914" cy="369332"/>
          </a:xfrm>
          <a:prstGeom prst="rect">
            <a:avLst/>
          </a:prstGeom>
          <a:solidFill>
            <a:schemeClr val="accent2">
              <a:lumMod val="60000"/>
              <a:lumOff val="40000"/>
            </a:schemeClr>
          </a:solidFill>
          <a:ln w="9525">
            <a:solidFill>
              <a:schemeClr val="tx1"/>
            </a:solidFill>
            <a:miter lim="800000"/>
            <a:headEnd/>
            <a:tailEnd/>
          </a:ln>
          <a:effectLst/>
        </p:spPr>
        <p:txBody>
          <a:bodyPr wrap="square">
            <a:spAutoFit/>
          </a:bodyPr>
          <a:lstStyle/>
          <a:p>
            <a:pPr>
              <a:spcBef>
                <a:spcPct val="50000"/>
              </a:spcBef>
              <a:defRPr/>
            </a:pPr>
            <a:r>
              <a:rPr lang="en-US" b="1" dirty="0" smtClean="0"/>
              <a:t>HC</a:t>
            </a:r>
            <a:endParaRPr lang="en-US" b="1" dirty="0"/>
          </a:p>
        </p:txBody>
      </p:sp>
      <p:sp>
        <p:nvSpPr>
          <p:cNvPr id="2" name="textruta 1"/>
          <p:cNvSpPr txBox="1"/>
          <p:nvPr/>
        </p:nvSpPr>
        <p:spPr>
          <a:xfrm>
            <a:off x="1631120" y="332656"/>
            <a:ext cx="6301090" cy="646331"/>
          </a:xfrm>
          <a:prstGeom prst="rect">
            <a:avLst/>
          </a:prstGeom>
          <a:noFill/>
        </p:spPr>
        <p:txBody>
          <a:bodyPr wrap="square" rtlCol="0">
            <a:spAutoFit/>
          </a:bodyPr>
          <a:lstStyle/>
          <a:p>
            <a:r>
              <a:rPr lang="sv-SE" sz="3600" b="1" dirty="0" smtClean="0"/>
              <a:t>    Centres </a:t>
            </a:r>
            <a:r>
              <a:rPr lang="sv-SE" sz="3600" b="1" dirty="0" err="1" smtClean="0"/>
              <a:t>of</a:t>
            </a:r>
            <a:r>
              <a:rPr lang="sv-SE" sz="3600" b="1" dirty="0" smtClean="0"/>
              <a:t> ASD</a:t>
            </a:r>
            <a:endParaRPr lang="sv-SE" sz="3600" b="1" dirty="0"/>
          </a:p>
        </p:txBody>
      </p:sp>
    </p:spTree>
    <p:extLst>
      <p:ext uri="{BB962C8B-B14F-4D97-AF65-F5344CB8AC3E}">
        <p14:creationId xmlns:p14="http://schemas.microsoft.com/office/powerpoint/2010/main" val="23485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1+#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1+#ppt_w/2"/>
                                          </p:val>
                                        </p:tav>
                                        <p:tav tm="100000">
                                          <p:val>
                                            <p:strVal val="#ppt_x"/>
                                          </p:val>
                                        </p:tav>
                                      </p:tavLst>
                                    </p:anim>
                                    <p:anim calcmode="lin" valueType="num">
                                      <p:cBhvr additive="base">
                                        <p:cTn id="6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1+#ppt_w/2"/>
                                          </p:val>
                                        </p:tav>
                                        <p:tav tm="100000">
                                          <p:val>
                                            <p:strVal val="#ppt_x"/>
                                          </p:val>
                                        </p:tav>
                                      </p:tavLst>
                                    </p:anim>
                                    <p:anim calcmode="lin" valueType="num">
                                      <p:cBhvr additive="base">
                                        <p:cTn id="7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1+#ppt_w/2"/>
                                          </p:val>
                                        </p:tav>
                                        <p:tav tm="100000">
                                          <p:val>
                                            <p:strVal val="#ppt_x"/>
                                          </p:val>
                                        </p:tav>
                                      </p:tavLst>
                                    </p:anim>
                                    <p:anim calcmode="lin" valueType="num">
                                      <p:cBhvr additive="base">
                                        <p:cTn id="8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1+#ppt_w/2"/>
                                          </p:val>
                                        </p:tav>
                                        <p:tav tm="100000">
                                          <p:val>
                                            <p:strVal val="#ppt_x"/>
                                          </p:val>
                                        </p:tav>
                                      </p:tavLst>
                                    </p:anim>
                                    <p:anim calcmode="lin" valueType="num">
                                      <p:cBhvr additive="base">
                                        <p:cTn id="8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1+#ppt_w/2"/>
                                          </p:val>
                                        </p:tav>
                                        <p:tav tm="100000">
                                          <p:val>
                                            <p:strVal val="#ppt_x"/>
                                          </p:val>
                                        </p:tav>
                                      </p:tavLst>
                                    </p:anim>
                                    <p:anim calcmode="lin" valueType="num">
                                      <p:cBhvr additive="base">
                                        <p:cTn id="9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1+#ppt_w/2"/>
                                          </p:val>
                                        </p:tav>
                                        <p:tav tm="100000">
                                          <p:val>
                                            <p:strVal val="#ppt_x"/>
                                          </p:val>
                                        </p:tav>
                                      </p:tavLst>
                                    </p:anim>
                                    <p:anim calcmode="lin" valueType="num">
                                      <p:cBhvr additive="base">
                                        <p:cTn id="9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6" grpId="0" animBg="1"/>
      <p:bldP spid="7" grpId="0" animBg="1"/>
      <p:bldP spid="8" grpId="0" animBg="1"/>
      <p:bldP spid="9" grpId="0" animBg="1"/>
      <p:bldP spid="14" grpId="0" animBg="1"/>
      <p:bldP spid="15" grpId="0" animBg="1"/>
      <p:bldP spid="17" grpId="0" animBg="1"/>
      <p:bldP spid="18"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smtClean="0"/>
              <a:t>What</a:t>
            </a:r>
            <a:r>
              <a:rPr lang="sv-SE" dirty="0" smtClean="0"/>
              <a:t> do </a:t>
            </a:r>
            <a:r>
              <a:rPr lang="sv-SE" dirty="0" err="1" smtClean="0"/>
              <a:t>we</a:t>
            </a:r>
            <a:r>
              <a:rPr lang="sv-SE" dirty="0" smtClean="0"/>
              <a:t> do?</a:t>
            </a:r>
            <a:endParaRPr lang="sv-SE" dirty="0"/>
          </a:p>
        </p:txBody>
      </p:sp>
      <p:sp>
        <p:nvSpPr>
          <p:cNvPr id="3" name="Platshållare för innehåll 2"/>
          <p:cNvSpPr>
            <a:spLocks noGrp="1"/>
          </p:cNvSpPr>
          <p:nvPr>
            <p:ph idx="1"/>
          </p:nvPr>
        </p:nvSpPr>
        <p:spPr>
          <a:xfrm>
            <a:off x="395536" y="2027545"/>
            <a:ext cx="8229600" cy="4137025"/>
          </a:xfrm>
        </p:spPr>
        <p:txBody>
          <a:bodyPr/>
          <a:lstStyle/>
          <a:p>
            <a:r>
              <a:rPr lang="sv-SE" dirty="0" err="1" smtClean="0"/>
              <a:t>Contribute</a:t>
            </a:r>
            <a:r>
              <a:rPr lang="sv-SE" dirty="0" smtClean="0"/>
              <a:t> </a:t>
            </a:r>
            <a:r>
              <a:rPr lang="sv-SE" dirty="0" err="1"/>
              <a:t>to</a:t>
            </a:r>
            <a:r>
              <a:rPr lang="sv-SE" dirty="0"/>
              <a:t> the </a:t>
            </a:r>
            <a:r>
              <a:rPr lang="sv-SE" dirty="0" err="1"/>
              <a:t>spreading</a:t>
            </a:r>
            <a:r>
              <a:rPr lang="sv-SE" dirty="0"/>
              <a:t> </a:t>
            </a:r>
            <a:r>
              <a:rPr lang="sv-SE" dirty="0" err="1"/>
              <a:t>of</a:t>
            </a:r>
            <a:r>
              <a:rPr lang="sv-SE" dirty="0"/>
              <a:t> </a:t>
            </a:r>
            <a:r>
              <a:rPr lang="sv-SE" dirty="0" err="1"/>
              <a:t>knowledge</a:t>
            </a:r>
            <a:r>
              <a:rPr lang="sv-SE" dirty="0"/>
              <a:t> </a:t>
            </a:r>
            <a:r>
              <a:rPr lang="sv-SE" dirty="0" err="1"/>
              <a:t>about</a:t>
            </a:r>
            <a:r>
              <a:rPr lang="sv-SE" dirty="0"/>
              <a:t> ASD </a:t>
            </a:r>
            <a:endParaRPr lang="sv-SE" dirty="0" smtClean="0"/>
          </a:p>
          <a:p>
            <a:r>
              <a:rPr lang="sv-SE" dirty="0" err="1" smtClean="0"/>
              <a:t>Advice</a:t>
            </a:r>
            <a:r>
              <a:rPr lang="sv-SE" dirty="0" smtClean="0"/>
              <a:t>, support and interventions </a:t>
            </a:r>
          </a:p>
          <a:p>
            <a:pPr marL="0" indent="0">
              <a:buNone/>
            </a:pPr>
            <a:endParaRPr lang="sv-SE" dirty="0" smtClean="0"/>
          </a:p>
          <a:p>
            <a:pPr marL="0" indent="0">
              <a:buNone/>
            </a:pPr>
            <a:r>
              <a:rPr lang="sv-SE" dirty="0" err="1"/>
              <a:t>I</a:t>
            </a:r>
            <a:r>
              <a:rPr lang="sv-SE" dirty="0" err="1" smtClean="0"/>
              <a:t>mprove</a:t>
            </a:r>
            <a:r>
              <a:rPr lang="sv-SE" dirty="0" smtClean="0"/>
              <a:t> </a:t>
            </a:r>
            <a:r>
              <a:rPr lang="sv-SE" dirty="0"/>
              <a:t>the situation as </a:t>
            </a:r>
            <a:r>
              <a:rPr lang="sv-SE" dirty="0" err="1"/>
              <a:t>much</a:t>
            </a:r>
            <a:r>
              <a:rPr lang="sv-SE" dirty="0"/>
              <a:t> as </a:t>
            </a:r>
            <a:r>
              <a:rPr lang="sv-SE" dirty="0" err="1"/>
              <a:t>possible</a:t>
            </a:r>
            <a:r>
              <a:rPr lang="sv-SE" dirty="0"/>
              <a:t> by preventing and </a:t>
            </a:r>
            <a:r>
              <a:rPr lang="sv-SE" dirty="0" err="1"/>
              <a:t>decrease</a:t>
            </a:r>
            <a:r>
              <a:rPr lang="sv-SE" dirty="0"/>
              <a:t> the </a:t>
            </a:r>
            <a:r>
              <a:rPr lang="sv-SE" dirty="0" err="1"/>
              <a:t>difficulties</a:t>
            </a:r>
            <a:r>
              <a:rPr lang="sv-SE" dirty="0"/>
              <a:t> </a:t>
            </a:r>
            <a:r>
              <a:rPr lang="sv-SE" dirty="0" err="1"/>
              <a:t>that</a:t>
            </a:r>
            <a:r>
              <a:rPr lang="sv-SE" dirty="0"/>
              <a:t> the </a:t>
            </a:r>
            <a:r>
              <a:rPr lang="sv-SE" dirty="0" err="1"/>
              <a:t>disability</a:t>
            </a:r>
            <a:r>
              <a:rPr lang="sv-SE" dirty="0"/>
              <a:t> </a:t>
            </a:r>
            <a:r>
              <a:rPr lang="sv-SE" dirty="0" err="1"/>
              <a:t>can</a:t>
            </a:r>
            <a:r>
              <a:rPr lang="sv-SE" dirty="0"/>
              <a:t> cause in </a:t>
            </a:r>
            <a:r>
              <a:rPr lang="sv-SE" dirty="0" err="1"/>
              <a:t>everyday</a:t>
            </a:r>
            <a:r>
              <a:rPr lang="sv-SE" dirty="0"/>
              <a:t> </a:t>
            </a:r>
            <a:r>
              <a:rPr lang="sv-SE" dirty="0" err="1"/>
              <a:t>life</a:t>
            </a:r>
            <a:r>
              <a:rPr lang="sv-SE" dirty="0"/>
              <a:t>. </a:t>
            </a:r>
          </a:p>
          <a:p>
            <a:pPr marL="0" indent="0">
              <a:buNone/>
            </a:pPr>
            <a:endParaRPr lang="sv-SE" dirty="0"/>
          </a:p>
          <a:p>
            <a:pPr marL="0" indent="0">
              <a:buNone/>
            </a:pPr>
            <a:r>
              <a:rPr lang="sv-SE" dirty="0" smtClean="0"/>
              <a:t>	</a:t>
            </a:r>
            <a:br>
              <a:rPr lang="sv-SE" dirty="0" smtClean="0"/>
            </a:br>
            <a:r>
              <a:rPr lang="sv-SE" dirty="0" smtClean="0"/>
              <a:t>	</a:t>
            </a:r>
            <a:endParaRPr lang="sv-SE" dirty="0"/>
          </a:p>
        </p:txBody>
      </p:sp>
      <p:pic>
        <p:nvPicPr>
          <p:cNvPr id="4098" name="Picture 2" descr="C:\Users\Marie\AppData\Local\Microsoft\Windows\Temporary Internet Files\Content.IE5\TT9EFM37\MC9002821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32656"/>
            <a:ext cx="1440160" cy="166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39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Hmall_HH">
  <a:themeElements>
    <a:clrScheme name="OHmall_HH 13">
      <a:dk1>
        <a:srgbClr val="000000"/>
      </a:dk1>
      <a:lt1>
        <a:srgbClr val="FFFFFF"/>
      </a:lt1>
      <a:dk2>
        <a:srgbClr val="000000"/>
      </a:dk2>
      <a:lt2>
        <a:srgbClr val="808080"/>
      </a:lt2>
      <a:accent1>
        <a:srgbClr val="F8991C"/>
      </a:accent1>
      <a:accent2>
        <a:srgbClr val="00907E"/>
      </a:accent2>
      <a:accent3>
        <a:srgbClr val="FFFFFF"/>
      </a:accent3>
      <a:accent4>
        <a:srgbClr val="000000"/>
      </a:accent4>
      <a:accent5>
        <a:srgbClr val="FBCAAB"/>
      </a:accent5>
      <a:accent6>
        <a:srgbClr val="008272"/>
      </a:accent6>
      <a:hlink>
        <a:srgbClr val="009999"/>
      </a:hlink>
      <a:folHlink>
        <a:srgbClr val="99CC00"/>
      </a:folHlink>
    </a:clrScheme>
    <a:fontScheme name="OHmall_HH">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Hmall_H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Hmall_H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Hmall_H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Hmall_H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Hmall_H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Hmall_H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Hmall_H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Hmall_H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Hmall_H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Hmall_H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Hmall_H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Hmall_H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Hmall_HH 13">
        <a:dk1>
          <a:srgbClr val="000000"/>
        </a:dk1>
        <a:lt1>
          <a:srgbClr val="FFFFFF"/>
        </a:lt1>
        <a:dk2>
          <a:srgbClr val="000000"/>
        </a:dk2>
        <a:lt2>
          <a:srgbClr val="808080"/>
        </a:lt2>
        <a:accent1>
          <a:srgbClr val="F8991C"/>
        </a:accent1>
        <a:accent2>
          <a:srgbClr val="00907E"/>
        </a:accent2>
        <a:accent3>
          <a:srgbClr val="FFFFFF"/>
        </a:accent3>
        <a:accent4>
          <a:srgbClr val="000000"/>
        </a:accent4>
        <a:accent5>
          <a:srgbClr val="FBCAAB"/>
        </a:accent5>
        <a:accent6>
          <a:srgbClr val="008272"/>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2566</TotalTime>
  <Words>1158</Words>
  <Application>Microsoft Office PowerPoint</Application>
  <PresentationFormat>Bildspel på skärmen (4:3)</PresentationFormat>
  <Paragraphs>440</Paragraphs>
  <Slides>52</Slides>
  <Notes>52</Notes>
  <HiddenSlides>0</HiddenSlides>
  <MMClips>0</MMClips>
  <ScaleCrop>false</ScaleCrop>
  <HeadingPairs>
    <vt:vector size="6" baseType="variant">
      <vt:variant>
        <vt:lpstr>Tema</vt:lpstr>
      </vt:variant>
      <vt:variant>
        <vt:i4>1</vt:i4>
      </vt:variant>
      <vt:variant>
        <vt:lpstr>Serverprogram för OLE-inbäddning</vt:lpstr>
      </vt:variant>
      <vt:variant>
        <vt:i4>1</vt:i4>
      </vt:variant>
      <vt:variant>
        <vt:lpstr>Bildrubriker</vt:lpstr>
      </vt:variant>
      <vt:variant>
        <vt:i4>52</vt:i4>
      </vt:variant>
    </vt:vector>
  </HeadingPairs>
  <TitlesOfParts>
    <vt:vector size="54" baseType="lpstr">
      <vt:lpstr>OHmall_HH</vt:lpstr>
      <vt:lpstr>Image</vt:lpstr>
      <vt:lpstr>ASD – Autism Spectrum Disorder Diagnose – and then? Experiences from Sweden, Sockholm</vt:lpstr>
      <vt:lpstr>Agenda</vt:lpstr>
      <vt:lpstr>Who are you?</vt:lpstr>
      <vt:lpstr>Who are we?</vt:lpstr>
      <vt:lpstr>ASD - prevalence</vt:lpstr>
      <vt:lpstr> After diagnose parents usually apply for: </vt:lpstr>
      <vt:lpstr>PowerPoint-presentation</vt:lpstr>
      <vt:lpstr>PowerPoint-presentation</vt:lpstr>
      <vt:lpstr>What do we do?</vt:lpstr>
      <vt:lpstr> How do we do it?  Advice, support and interventions</vt:lpstr>
      <vt:lpstr>PowerPoint-presentation</vt:lpstr>
      <vt:lpstr>PowerPoint-presentation</vt:lpstr>
      <vt:lpstr>PowerPoint-presentation</vt:lpstr>
      <vt:lpstr>Examples of groups for people with ASD</vt:lpstr>
      <vt:lpstr>Basic course for parents        </vt:lpstr>
      <vt:lpstr>3) Individual support </vt:lpstr>
      <vt:lpstr>Who are doing it?</vt:lpstr>
      <vt:lpstr>PowerPoint-presentation</vt:lpstr>
      <vt:lpstr>Form for assesment</vt:lpstr>
      <vt:lpstr>PowerPoint-presentation</vt:lpstr>
      <vt:lpstr>PowerPoint-presentation</vt:lpstr>
      <vt:lpstr>Individual support</vt:lpstr>
      <vt:lpstr>Autism </vt:lpstr>
      <vt:lpstr>Autism and the senses</vt:lpstr>
      <vt:lpstr>The base of education</vt:lpstr>
      <vt:lpstr>Specially-tailored educational strategies</vt:lpstr>
      <vt:lpstr>ABA – Applied behavior analysis</vt:lpstr>
      <vt:lpstr>ABA</vt:lpstr>
      <vt:lpstr>TEACCH – Treatment and Education of Autistic and Communication related handicapped CHildren</vt:lpstr>
      <vt:lpstr>Where to be, what to do and how to do it, all as independently as possible</vt:lpstr>
      <vt:lpstr>Learning abilities</vt:lpstr>
      <vt:lpstr>ASD – learning abilities</vt:lpstr>
      <vt:lpstr>Who is going to do the work?</vt:lpstr>
      <vt:lpstr>Common areas of Interventions</vt:lpstr>
      <vt:lpstr>1.Communication</vt:lpstr>
      <vt:lpstr>You need this to communicate!</vt:lpstr>
      <vt:lpstr>Augmentative &amp; alternative communication (AAC)</vt:lpstr>
      <vt:lpstr>PECS</vt:lpstr>
      <vt:lpstr> Picture-cards/sheets </vt:lpstr>
      <vt:lpstr>Sign language</vt:lpstr>
      <vt:lpstr>2.ADL </vt:lpstr>
      <vt:lpstr>Accomodation/Support</vt:lpstr>
      <vt:lpstr>Visual support</vt:lpstr>
      <vt:lpstr> Social story ”To shower” </vt:lpstr>
      <vt:lpstr>Sleeping difficulties</vt:lpstr>
      <vt:lpstr>Assessments and Interventions</vt:lpstr>
      <vt:lpstr>3.Behavior</vt:lpstr>
      <vt:lpstr> Functional assessment </vt:lpstr>
      <vt:lpstr>Registration form/paper</vt:lpstr>
      <vt:lpstr>Tokens </vt:lpstr>
      <vt:lpstr>Summery and experiences</vt:lpstr>
      <vt:lpstr>More information - webb</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 – Autism Spectrum Disorder Diagnose – and then? Experiences from Sweden, Sockholm</dc:title>
  <dc:creator>Marie</dc:creator>
  <cp:lastModifiedBy>Marie Källström</cp:lastModifiedBy>
  <cp:revision>351</cp:revision>
  <cp:lastPrinted>2014-09-18T09:49:36Z</cp:lastPrinted>
  <dcterms:created xsi:type="dcterms:W3CDTF">2014-08-17T13:53:21Z</dcterms:created>
  <dcterms:modified xsi:type="dcterms:W3CDTF">2014-09-27T16:43:59Z</dcterms:modified>
</cp:coreProperties>
</file>